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50"/>
  </p:notesMasterIdLst>
  <p:sldIdLst>
    <p:sldId id="256" r:id="rId2"/>
    <p:sldId id="261" r:id="rId3"/>
    <p:sldId id="265" r:id="rId4"/>
    <p:sldId id="266" r:id="rId5"/>
    <p:sldId id="262" r:id="rId6"/>
    <p:sldId id="314" r:id="rId7"/>
    <p:sldId id="267" r:id="rId8"/>
    <p:sldId id="295" r:id="rId9"/>
    <p:sldId id="296" r:id="rId10"/>
    <p:sldId id="297" r:id="rId11"/>
    <p:sldId id="298" r:id="rId12"/>
    <p:sldId id="299" r:id="rId13"/>
    <p:sldId id="300" r:id="rId14"/>
    <p:sldId id="301" r:id="rId15"/>
    <p:sldId id="302" r:id="rId16"/>
    <p:sldId id="303" r:id="rId17"/>
    <p:sldId id="304" r:id="rId18"/>
    <p:sldId id="305" r:id="rId19"/>
    <p:sldId id="308" r:id="rId20"/>
    <p:sldId id="306" r:id="rId21"/>
    <p:sldId id="307" r:id="rId22"/>
    <p:sldId id="309" r:id="rId23"/>
    <p:sldId id="310" r:id="rId24"/>
    <p:sldId id="311" r:id="rId25"/>
    <p:sldId id="268" r:id="rId26"/>
    <p:sldId id="275" r:id="rId27"/>
    <p:sldId id="276" r:id="rId28"/>
    <p:sldId id="270" r:id="rId29"/>
    <p:sldId id="272" r:id="rId30"/>
    <p:sldId id="278" r:id="rId31"/>
    <p:sldId id="279" r:id="rId32"/>
    <p:sldId id="281" r:id="rId33"/>
    <p:sldId id="282" r:id="rId34"/>
    <p:sldId id="283" r:id="rId35"/>
    <p:sldId id="27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60" r:id="rId48"/>
    <p:sldId id="269" r:id="rId4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A1809D5-9464-4C86-908C-8AC18F72B68A}">
          <p14:sldIdLst/>
        </p14:section>
        <p14:section name="Cover Depan" id="{387B323B-7277-446F-8290-0644BE8971DE}">
          <p14:sldIdLst>
            <p14:sldId id="256"/>
            <p14:sldId id="261"/>
            <p14:sldId id="265"/>
            <p14:sldId id="266"/>
            <p14:sldId id="262"/>
            <p14:sldId id="314"/>
            <p14:sldId id="267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8"/>
            <p14:sldId id="306"/>
            <p14:sldId id="307"/>
            <p14:sldId id="309"/>
            <p14:sldId id="310"/>
            <p14:sldId id="311"/>
            <p14:sldId id="268"/>
            <p14:sldId id="275"/>
            <p14:sldId id="276"/>
            <p14:sldId id="270"/>
            <p14:sldId id="272"/>
            <p14:sldId id="278"/>
            <p14:sldId id="279"/>
            <p14:sldId id="281"/>
            <p14:sldId id="282"/>
            <p14:sldId id="283"/>
            <p14:sldId id="27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60"/>
            <p14:sldId id="269"/>
          </p14:sldIdLst>
        </p14:section>
        <p14:section name="Cover Penutup" id="{92D7BCFF-D3B8-4529-BEB1-5D5A8DBA1A23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71B895-E540-4FFF-A17E-EE9C869D031A}" v="10" dt="2019-07-16T11:37:40.1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140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sihan Ariyuana" userId="a673341b-dfea-48bd-bc6b-c1125fd20ed3" providerId="ADAL" clId="{F871B895-E540-4FFF-A17E-EE9C869D031A}"/>
    <pc:docChg chg="custSel addSld delSld modSld modSection">
      <pc:chgData name="Rosihan Ariyuana" userId="a673341b-dfea-48bd-bc6b-c1125fd20ed3" providerId="ADAL" clId="{F871B895-E540-4FFF-A17E-EE9C869D031A}" dt="2019-07-16T11:57:31.071" v="172" actId="2696"/>
      <pc:docMkLst>
        <pc:docMk/>
      </pc:docMkLst>
      <pc:sldChg chg="del">
        <pc:chgData name="Rosihan Ariyuana" userId="a673341b-dfea-48bd-bc6b-c1125fd20ed3" providerId="ADAL" clId="{F871B895-E540-4FFF-A17E-EE9C869D031A}" dt="2019-07-16T11:57:28.037" v="171" actId="2696"/>
        <pc:sldMkLst>
          <pc:docMk/>
          <pc:sldMk cId="1920748134" sldId="257"/>
        </pc:sldMkLst>
      </pc:sldChg>
      <pc:sldChg chg="del">
        <pc:chgData name="Rosihan Ariyuana" userId="a673341b-dfea-48bd-bc6b-c1125fd20ed3" providerId="ADAL" clId="{F871B895-E540-4FFF-A17E-EE9C869D031A}" dt="2019-07-16T11:33:33.218" v="144" actId="2696"/>
        <pc:sldMkLst>
          <pc:docMk/>
          <pc:sldMk cId="555920473" sldId="259"/>
        </pc:sldMkLst>
      </pc:sldChg>
      <pc:sldChg chg="del">
        <pc:chgData name="Rosihan Ariyuana" userId="a673341b-dfea-48bd-bc6b-c1125fd20ed3" providerId="ADAL" clId="{F871B895-E540-4FFF-A17E-EE9C869D031A}" dt="2019-07-16T11:33:36.300" v="145" actId="2696"/>
        <pc:sldMkLst>
          <pc:docMk/>
          <pc:sldMk cId="2332779643" sldId="264"/>
        </pc:sldMkLst>
      </pc:sldChg>
      <pc:sldChg chg="modSp del">
        <pc:chgData name="Rosihan Ariyuana" userId="a673341b-dfea-48bd-bc6b-c1125fd20ed3" providerId="ADAL" clId="{F871B895-E540-4FFF-A17E-EE9C869D031A}" dt="2019-07-16T11:49:44.969" v="162" actId="2696"/>
        <pc:sldMkLst>
          <pc:docMk/>
          <pc:sldMk cId="3363978834" sldId="277"/>
        </pc:sldMkLst>
        <pc:spChg chg="mod">
          <ac:chgData name="Rosihan Ariyuana" userId="a673341b-dfea-48bd-bc6b-c1125fd20ed3" providerId="ADAL" clId="{F871B895-E540-4FFF-A17E-EE9C869D031A}" dt="2019-07-16T11:49:03.867" v="161" actId="6549"/>
          <ac:spMkLst>
            <pc:docMk/>
            <pc:sldMk cId="3363978834" sldId="277"/>
            <ac:spMk id="3" creationId="{00000000-0000-0000-0000-000000000000}"/>
          </ac:spMkLst>
        </pc:spChg>
      </pc:sldChg>
      <pc:sldChg chg="modSp">
        <pc:chgData name="Rosihan Ariyuana" userId="a673341b-dfea-48bd-bc6b-c1125fd20ed3" providerId="ADAL" clId="{F871B895-E540-4FFF-A17E-EE9C869D031A}" dt="2019-07-16T11:54:31.904" v="168" actId="20577"/>
        <pc:sldMkLst>
          <pc:docMk/>
          <pc:sldMk cId="1446125499" sldId="285"/>
        </pc:sldMkLst>
        <pc:spChg chg="mod">
          <ac:chgData name="Rosihan Ariyuana" userId="a673341b-dfea-48bd-bc6b-c1125fd20ed3" providerId="ADAL" clId="{F871B895-E540-4FFF-A17E-EE9C869D031A}" dt="2019-07-16T11:54:31.904" v="168" actId="20577"/>
          <ac:spMkLst>
            <pc:docMk/>
            <pc:sldMk cId="1446125499" sldId="285"/>
            <ac:spMk id="6" creationId="{9DBFE022-CE07-43E2-B566-08786B438B31}"/>
          </ac:spMkLst>
        </pc:spChg>
      </pc:sldChg>
      <pc:sldChg chg="modSp">
        <pc:chgData name="Rosihan Ariyuana" userId="a673341b-dfea-48bd-bc6b-c1125fd20ed3" providerId="ADAL" clId="{F871B895-E540-4FFF-A17E-EE9C869D031A}" dt="2019-07-16T11:55:18.964" v="169" actId="20577"/>
        <pc:sldMkLst>
          <pc:docMk/>
          <pc:sldMk cId="3671861442" sldId="289"/>
        </pc:sldMkLst>
        <pc:spChg chg="mod">
          <ac:chgData name="Rosihan Ariyuana" userId="a673341b-dfea-48bd-bc6b-c1125fd20ed3" providerId="ADAL" clId="{F871B895-E540-4FFF-A17E-EE9C869D031A}" dt="2019-07-16T11:55:18.964" v="169" actId="20577"/>
          <ac:spMkLst>
            <pc:docMk/>
            <pc:sldMk cId="3671861442" sldId="289"/>
            <ac:spMk id="6" creationId="{9DBFE022-CE07-43E2-B566-08786B438B31}"/>
          </ac:spMkLst>
        </pc:spChg>
      </pc:sldChg>
      <pc:sldChg chg="modSp">
        <pc:chgData name="Rosihan Ariyuana" userId="a673341b-dfea-48bd-bc6b-c1125fd20ed3" providerId="ADAL" clId="{F871B895-E540-4FFF-A17E-EE9C869D031A}" dt="2019-07-16T11:23:40.443" v="32" actId="20577"/>
        <pc:sldMkLst>
          <pc:docMk/>
          <pc:sldMk cId="598564445" sldId="295"/>
        </pc:sldMkLst>
        <pc:spChg chg="mod">
          <ac:chgData name="Rosihan Ariyuana" userId="a673341b-dfea-48bd-bc6b-c1125fd20ed3" providerId="ADAL" clId="{F871B895-E540-4FFF-A17E-EE9C869D031A}" dt="2019-07-16T11:23:40.443" v="32" actId="20577"/>
          <ac:spMkLst>
            <pc:docMk/>
            <pc:sldMk cId="598564445" sldId="295"/>
            <ac:spMk id="3" creationId="{9911EFDB-FF2A-4D76-83F8-A4CE33D04820}"/>
          </ac:spMkLst>
        </pc:spChg>
      </pc:sldChg>
      <pc:sldChg chg="modSp">
        <pc:chgData name="Rosihan Ariyuana" userId="a673341b-dfea-48bd-bc6b-c1125fd20ed3" providerId="ADAL" clId="{F871B895-E540-4FFF-A17E-EE9C869D031A}" dt="2019-07-16T11:25:44.915" v="121" actId="20577"/>
        <pc:sldMkLst>
          <pc:docMk/>
          <pc:sldMk cId="2504170997" sldId="296"/>
        </pc:sldMkLst>
        <pc:spChg chg="mod">
          <ac:chgData name="Rosihan Ariyuana" userId="a673341b-dfea-48bd-bc6b-c1125fd20ed3" providerId="ADAL" clId="{F871B895-E540-4FFF-A17E-EE9C869D031A}" dt="2019-07-16T11:25:44.915" v="121" actId="20577"/>
          <ac:spMkLst>
            <pc:docMk/>
            <pc:sldMk cId="2504170997" sldId="296"/>
            <ac:spMk id="3" creationId="{324C842C-A494-4A3C-8C27-7F88C1C66AE6}"/>
          </ac:spMkLst>
        </pc:spChg>
      </pc:sldChg>
      <pc:sldChg chg="modSp">
        <pc:chgData name="Rosihan Ariyuana" userId="a673341b-dfea-48bd-bc6b-c1125fd20ed3" providerId="ADAL" clId="{F871B895-E540-4FFF-A17E-EE9C869D031A}" dt="2019-07-16T11:27:15.550" v="142" actId="6549"/>
        <pc:sldMkLst>
          <pc:docMk/>
          <pc:sldMk cId="1670519535" sldId="297"/>
        </pc:sldMkLst>
        <pc:spChg chg="mod">
          <ac:chgData name="Rosihan Ariyuana" userId="a673341b-dfea-48bd-bc6b-c1125fd20ed3" providerId="ADAL" clId="{F871B895-E540-4FFF-A17E-EE9C869D031A}" dt="2019-07-16T11:27:15.550" v="142" actId="6549"/>
          <ac:spMkLst>
            <pc:docMk/>
            <pc:sldMk cId="1670519535" sldId="297"/>
            <ac:spMk id="3" creationId="{F1C4CB44-86A7-40C8-8C7C-8D9A23CE78CD}"/>
          </ac:spMkLst>
        </pc:spChg>
      </pc:sldChg>
      <pc:sldChg chg="modSp">
        <pc:chgData name="Rosihan Ariyuana" userId="a673341b-dfea-48bd-bc6b-c1125fd20ed3" providerId="ADAL" clId="{F871B895-E540-4FFF-A17E-EE9C869D031A}" dt="2019-07-16T11:27:52.772" v="143"/>
        <pc:sldMkLst>
          <pc:docMk/>
          <pc:sldMk cId="324490561" sldId="298"/>
        </pc:sldMkLst>
        <pc:spChg chg="mod">
          <ac:chgData name="Rosihan Ariyuana" userId="a673341b-dfea-48bd-bc6b-c1125fd20ed3" providerId="ADAL" clId="{F871B895-E540-4FFF-A17E-EE9C869D031A}" dt="2019-07-16T11:27:52.772" v="143"/>
          <ac:spMkLst>
            <pc:docMk/>
            <pc:sldMk cId="324490561" sldId="298"/>
            <ac:spMk id="3" creationId="{E40DFC4A-C60A-4959-AB3A-3EF8F9E38887}"/>
          </ac:spMkLst>
        </pc:spChg>
      </pc:sldChg>
      <pc:sldChg chg="modSp">
        <pc:chgData name="Rosihan Ariyuana" userId="a673341b-dfea-48bd-bc6b-c1125fd20ed3" providerId="ADAL" clId="{F871B895-E540-4FFF-A17E-EE9C869D031A}" dt="2019-07-16T11:41:40.719" v="159" actId="20577"/>
        <pc:sldMkLst>
          <pc:docMk/>
          <pc:sldMk cId="2245031993" sldId="302"/>
        </pc:sldMkLst>
        <pc:spChg chg="mod">
          <ac:chgData name="Rosihan Ariyuana" userId="a673341b-dfea-48bd-bc6b-c1125fd20ed3" providerId="ADAL" clId="{F871B895-E540-4FFF-A17E-EE9C869D031A}" dt="2019-07-16T11:41:40.719" v="159" actId="20577"/>
          <ac:spMkLst>
            <pc:docMk/>
            <pc:sldMk cId="2245031993" sldId="302"/>
            <ac:spMk id="6" creationId="{F1DAFEB5-5175-45FA-9EF6-EE20B45EDDDA}"/>
          </ac:spMkLst>
        </pc:spChg>
      </pc:sldChg>
      <pc:sldChg chg="del">
        <pc:chgData name="Rosihan Ariyuana" userId="a673341b-dfea-48bd-bc6b-c1125fd20ed3" providerId="ADAL" clId="{F871B895-E540-4FFF-A17E-EE9C869D031A}" dt="2019-07-16T11:57:17.685" v="170" actId="2696"/>
        <pc:sldMkLst>
          <pc:docMk/>
          <pc:sldMk cId="1475489946" sldId="312"/>
        </pc:sldMkLst>
      </pc:sldChg>
      <pc:sldChg chg="del">
        <pc:chgData name="Rosihan Ariyuana" userId="a673341b-dfea-48bd-bc6b-c1125fd20ed3" providerId="ADAL" clId="{F871B895-E540-4FFF-A17E-EE9C869D031A}" dt="2019-07-16T11:57:31.071" v="172" actId="2696"/>
        <pc:sldMkLst>
          <pc:docMk/>
          <pc:sldMk cId="4080345234" sldId="313"/>
        </pc:sldMkLst>
      </pc:sldChg>
      <pc:sldChg chg="addSp delSp modSp add">
        <pc:chgData name="Rosihan Ariyuana" userId="a673341b-dfea-48bd-bc6b-c1125fd20ed3" providerId="ADAL" clId="{F871B895-E540-4FFF-A17E-EE9C869D031A}" dt="2019-07-16T11:37:40.145" v="152"/>
        <pc:sldMkLst>
          <pc:docMk/>
          <pc:sldMk cId="2178790200" sldId="314"/>
        </pc:sldMkLst>
        <pc:spChg chg="mod">
          <ac:chgData name="Rosihan Ariyuana" userId="a673341b-dfea-48bd-bc6b-c1125fd20ed3" providerId="ADAL" clId="{F871B895-E540-4FFF-A17E-EE9C869D031A}" dt="2019-07-16T11:37:40.145" v="152"/>
          <ac:spMkLst>
            <pc:docMk/>
            <pc:sldMk cId="2178790200" sldId="314"/>
            <ac:spMk id="2" creationId="{E44D3B4E-9D5A-4C2B-BE35-05B3BA877E30}"/>
          </ac:spMkLst>
        </pc:spChg>
        <pc:spChg chg="del">
          <ac:chgData name="Rosihan Ariyuana" userId="a673341b-dfea-48bd-bc6b-c1125fd20ed3" providerId="ADAL" clId="{F871B895-E540-4FFF-A17E-EE9C869D031A}" dt="2019-07-16T11:37:25.451" v="147" actId="478"/>
          <ac:spMkLst>
            <pc:docMk/>
            <pc:sldMk cId="2178790200" sldId="314"/>
            <ac:spMk id="3" creationId="{D6BBDABB-D1D0-477E-A9D4-297AEA804BE8}"/>
          </ac:spMkLst>
        </pc:spChg>
        <pc:picChg chg="add mod">
          <ac:chgData name="Rosihan Ariyuana" userId="a673341b-dfea-48bd-bc6b-c1125fd20ed3" providerId="ADAL" clId="{F871B895-E540-4FFF-A17E-EE9C869D031A}" dt="2019-07-16T11:37:35.401" v="151" actId="1076"/>
          <ac:picMkLst>
            <pc:docMk/>
            <pc:sldMk cId="2178790200" sldId="314"/>
            <ac:picMk id="1026" creationId="{D2ABBF2C-E389-45CB-9CB7-FFE1BF466753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EACD03-6ED7-46F0-8A62-9EA50998BF8A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8ED456-53BB-41F5-857A-04291E4F1919}">
      <dgm:prSet phldrT="[Text]"/>
      <dgm:spPr>
        <a:solidFill>
          <a:schemeClr val="tx2">
            <a:lumMod val="50000"/>
          </a:schemeClr>
        </a:solidFill>
      </dgm:spPr>
      <dgm:t>
        <a:bodyPr/>
        <a:lstStyle/>
        <a:p>
          <a:r>
            <a:rPr lang="en-US" dirty="0" err="1"/>
            <a:t>Penentuan</a:t>
          </a:r>
          <a:r>
            <a:rPr lang="en-US" dirty="0"/>
            <a:t> </a:t>
          </a:r>
          <a:r>
            <a:rPr lang="en-US" dirty="0" err="1"/>
            <a:t>masalah</a:t>
          </a:r>
          <a:endParaRPr lang="en-US" dirty="0"/>
        </a:p>
      </dgm:t>
    </dgm:pt>
    <dgm:pt modelId="{36E45AB3-099B-44D6-89FE-827ED8CA2E3F}" type="parTrans" cxnId="{DE9DACF9-0264-4562-A205-08390F2ED998}">
      <dgm:prSet/>
      <dgm:spPr/>
      <dgm:t>
        <a:bodyPr/>
        <a:lstStyle/>
        <a:p>
          <a:endParaRPr lang="en-US"/>
        </a:p>
      </dgm:t>
    </dgm:pt>
    <dgm:pt modelId="{F105504B-2B3F-491C-A7ED-17B32BB1DBF9}" type="sibTrans" cxnId="{DE9DACF9-0264-4562-A205-08390F2ED998}">
      <dgm:prSet/>
      <dgm:spPr/>
      <dgm:t>
        <a:bodyPr/>
        <a:lstStyle/>
        <a:p>
          <a:endParaRPr lang="en-US"/>
        </a:p>
      </dgm:t>
    </dgm:pt>
    <dgm:pt modelId="{26128E9F-A626-4932-A10E-5A61E22A4598}">
      <dgm:prSet phldrT="[Text]"/>
      <dgm:spPr>
        <a:solidFill>
          <a:schemeClr val="tx2">
            <a:lumMod val="75000"/>
          </a:schemeClr>
        </a:solidFill>
      </dgm:spPr>
      <dgm:t>
        <a:bodyPr/>
        <a:lstStyle/>
        <a:p>
          <a:r>
            <a:rPr lang="en-US" dirty="0" err="1"/>
            <a:t>Pengumpulan</a:t>
          </a:r>
          <a:r>
            <a:rPr lang="en-US" dirty="0"/>
            <a:t> data</a:t>
          </a:r>
        </a:p>
      </dgm:t>
    </dgm:pt>
    <dgm:pt modelId="{205B4DCD-EB2E-4344-BA91-FAE4031B2EC7}" type="parTrans" cxnId="{EF4998B6-1980-4DE7-862A-5449F4A7965F}">
      <dgm:prSet/>
      <dgm:spPr/>
      <dgm:t>
        <a:bodyPr/>
        <a:lstStyle/>
        <a:p>
          <a:endParaRPr lang="en-US"/>
        </a:p>
      </dgm:t>
    </dgm:pt>
    <dgm:pt modelId="{974EC6FD-157F-42F2-88A4-BEFFE1CC63A6}" type="sibTrans" cxnId="{EF4998B6-1980-4DE7-862A-5449F4A7965F}">
      <dgm:prSet/>
      <dgm:spPr/>
      <dgm:t>
        <a:bodyPr/>
        <a:lstStyle/>
        <a:p>
          <a:endParaRPr lang="en-US"/>
        </a:p>
      </dgm:t>
    </dgm:pt>
    <dgm:pt modelId="{B70DD93D-0BCB-4116-9BE8-F0E8AC484157}">
      <dgm:prSet phldrT="[Text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dirty="0" err="1"/>
            <a:t>Eksplorasi</a:t>
          </a:r>
          <a:r>
            <a:rPr lang="en-US" dirty="0"/>
            <a:t> data</a:t>
          </a:r>
        </a:p>
      </dgm:t>
    </dgm:pt>
    <dgm:pt modelId="{959D1A41-6398-4E28-A030-FF27A8EAB1F6}" type="parTrans" cxnId="{B36237C4-67C6-4B88-9A58-E614AC7DC59B}">
      <dgm:prSet/>
      <dgm:spPr/>
      <dgm:t>
        <a:bodyPr/>
        <a:lstStyle/>
        <a:p>
          <a:endParaRPr lang="en-US"/>
        </a:p>
      </dgm:t>
    </dgm:pt>
    <dgm:pt modelId="{95A964E9-6B3B-4810-871F-9DEA334D1EE5}" type="sibTrans" cxnId="{B36237C4-67C6-4B88-9A58-E614AC7DC59B}">
      <dgm:prSet/>
      <dgm:spPr/>
      <dgm:t>
        <a:bodyPr/>
        <a:lstStyle/>
        <a:p>
          <a:endParaRPr lang="en-US"/>
        </a:p>
      </dgm:t>
    </dgm:pt>
    <dgm:pt modelId="{DE27E190-262F-488E-ACED-7A02D1A21388}" type="pres">
      <dgm:prSet presAssocID="{6CEACD03-6ED7-46F0-8A62-9EA50998BF8A}" presName="Name0" presStyleCnt="0">
        <dgm:presLayoutVars>
          <dgm:dir/>
          <dgm:animLvl val="lvl"/>
          <dgm:resizeHandles val="exact"/>
        </dgm:presLayoutVars>
      </dgm:prSet>
      <dgm:spPr/>
    </dgm:pt>
    <dgm:pt modelId="{BDF0C410-5587-49D2-8E24-5F1EBCCB98F7}" type="pres">
      <dgm:prSet presAssocID="{728ED456-53BB-41F5-857A-04291E4F1919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C55A376B-B09E-448C-A7B1-C49E4BFFDCA6}" type="pres">
      <dgm:prSet presAssocID="{F105504B-2B3F-491C-A7ED-17B32BB1DBF9}" presName="parTxOnlySpace" presStyleCnt="0"/>
      <dgm:spPr/>
    </dgm:pt>
    <dgm:pt modelId="{0430FECA-AD72-4ED8-83AE-1445E4AFB28F}" type="pres">
      <dgm:prSet presAssocID="{26128E9F-A626-4932-A10E-5A61E22A4598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4E05E46C-411A-4390-B3DA-28F85ED36520}" type="pres">
      <dgm:prSet presAssocID="{974EC6FD-157F-42F2-88A4-BEFFE1CC63A6}" presName="parTxOnlySpace" presStyleCnt="0"/>
      <dgm:spPr/>
    </dgm:pt>
    <dgm:pt modelId="{F3FD9BA9-7E38-41FD-8D90-D96994DBEC74}" type="pres">
      <dgm:prSet presAssocID="{B70DD93D-0BCB-4116-9BE8-F0E8AC484157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8825C04-8B93-4CE6-9652-469D3FE568DD}" type="presOf" srcId="{728ED456-53BB-41F5-857A-04291E4F1919}" destId="{BDF0C410-5587-49D2-8E24-5F1EBCCB98F7}" srcOrd="0" destOrd="0" presId="urn:microsoft.com/office/officeart/2005/8/layout/chevron1"/>
    <dgm:cxn modelId="{0F9E1A43-A77B-41E5-A51D-424299BB010F}" type="presOf" srcId="{6CEACD03-6ED7-46F0-8A62-9EA50998BF8A}" destId="{DE27E190-262F-488E-ACED-7A02D1A21388}" srcOrd="0" destOrd="0" presId="urn:microsoft.com/office/officeart/2005/8/layout/chevron1"/>
    <dgm:cxn modelId="{EF4998B6-1980-4DE7-862A-5449F4A7965F}" srcId="{6CEACD03-6ED7-46F0-8A62-9EA50998BF8A}" destId="{26128E9F-A626-4932-A10E-5A61E22A4598}" srcOrd="1" destOrd="0" parTransId="{205B4DCD-EB2E-4344-BA91-FAE4031B2EC7}" sibTransId="{974EC6FD-157F-42F2-88A4-BEFFE1CC63A6}"/>
    <dgm:cxn modelId="{B36237C4-67C6-4B88-9A58-E614AC7DC59B}" srcId="{6CEACD03-6ED7-46F0-8A62-9EA50998BF8A}" destId="{B70DD93D-0BCB-4116-9BE8-F0E8AC484157}" srcOrd="2" destOrd="0" parTransId="{959D1A41-6398-4E28-A030-FF27A8EAB1F6}" sibTransId="{95A964E9-6B3B-4810-871F-9DEA334D1EE5}"/>
    <dgm:cxn modelId="{1FC4E0E3-A836-4E22-A80C-90F58973D7F7}" type="presOf" srcId="{B70DD93D-0BCB-4116-9BE8-F0E8AC484157}" destId="{F3FD9BA9-7E38-41FD-8D90-D96994DBEC74}" srcOrd="0" destOrd="0" presId="urn:microsoft.com/office/officeart/2005/8/layout/chevron1"/>
    <dgm:cxn modelId="{45D2DEE4-05CA-4D63-A92B-529C88B759F3}" type="presOf" srcId="{26128E9F-A626-4932-A10E-5A61E22A4598}" destId="{0430FECA-AD72-4ED8-83AE-1445E4AFB28F}" srcOrd="0" destOrd="0" presId="urn:microsoft.com/office/officeart/2005/8/layout/chevron1"/>
    <dgm:cxn modelId="{DE9DACF9-0264-4562-A205-08390F2ED998}" srcId="{6CEACD03-6ED7-46F0-8A62-9EA50998BF8A}" destId="{728ED456-53BB-41F5-857A-04291E4F1919}" srcOrd="0" destOrd="0" parTransId="{36E45AB3-099B-44D6-89FE-827ED8CA2E3F}" sibTransId="{F105504B-2B3F-491C-A7ED-17B32BB1DBF9}"/>
    <dgm:cxn modelId="{85D8F32D-C1BC-4802-89C1-9799BC0576D8}" type="presParOf" srcId="{DE27E190-262F-488E-ACED-7A02D1A21388}" destId="{BDF0C410-5587-49D2-8E24-5F1EBCCB98F7}" srcOrd="0" destOrd="0" presId="urn:microsoft.com/office/officeart/2005/8/layout/chevron1"/>
    <dgm:cxn modelId="{5237DC04-7872-454C-8C96-453F484DB424}" type="presParOf" srcId="{DE27E190-262F-488E-ACED-7A02D1A21388}" destId="{C55A376B-B09E-448C-A7B1-C49E4BFFDCA6}" srcOrd="1" destOrd="0" presId="urn:microsoft.com/office/officeart/2005/8/layout/chevron1"/>
    <dgm:cxn modelId="{120E5641-7931-4519-BF1D-88FC1D503C5E}" type="presParOf" srcId="{DE27E190-262F-488E-ACED-7A02D1A21388}" destId="{0430FECA-AD72-4ED8-83AE-1445E4AFB28F}" srcOrd="2" destOrd="0" presId="urn:microsoft.com/office/officeart/2005/8/layout/chevron1"/>
    <dgm:cxn modelId="{C9D97DD6-D5D3-437B-B896-34035C20329B}" type="presParOf" srcId="{DE27E190-262F-488E-ACED-7A02D1A21388}" destId="{4E05E46C-411A-4390-B3DA-28F85ED36520}" srcOrd="3" destOrd="0" presId="urn:microsoft.com/office/officeart/2005/8/layout/chevron1"/>
    <dgm:cxn modelId="{36FC86DB-1AD2-41E5-935C-57B373FE82F5}" type="presParOf" srcId="{DE27E190-262F-488E-ACED-7A02D1A21388}" destId="{F3FD9BA9-7E38-41FD-8D90-D96994DBEC74}" srcOrd="4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CEACD03-6ED7-46F0-8A62-9EA50998BF8A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8ED456-53BB-41F5-857A-04291E4F1919}">
      <dgm:prSet phldrT="[Text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dirty="0" err="1">
              <a:solidFill>
                <a:schemeClr val="tx1"/>
              </a:solidFill>
            </a:rPr>
            <a:t>Analisis</a:t>
          </a:r>
          <a:r>
            <a:rPr lang="en-US" dirty="0">
              <a:solidFill>
                <a:schemeClr val="tx1"/>
              </a:solidFill>
            </a:rPr>
            <a:t> Data</a:t>
          </a:r>
        </a:p>
      </dgm:t>
    </dgm:pt>
    <dgm:pt modelId="{36E45AB3-099B-44D6-89FE-827ED8CA2E3F}" type="parTrans" cxnId="{DE9DACF9-0264-4562-A205-08390F2ED998}">
      <dgm:prSet/>
      <dgm:spPr/>
      <dgm:t>
        <a:bodyPr/>
        <a:lstStyle/>
        <a:p>
          <a:endParaRPr lang="en-US"/>
        </a:p>
      </dgm:t>
    </dgm:pt>
    <dgm:pt modelId="{F105504B-2B3F-491C-A7ED-17B32BB1DBF9}" type="sibTrans" cxnId="{DE9DACF9-0264-4562-A205-08390F2ED998}">
      <dgm:prSet/>
      <dgm:spPr/>
      <dgm:t>
        <a:bodyPr/>
        <a:lstStyle/>
        <a:p>
          <a:endParaRPr lang="en-US"/>
        </a:p>
      </dgm:t>
    </dgm:pt>
    <dgm:pt modelId="{26128E9F-A626-4932-A10E-5A61E22A4598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 err="1">
              <a:solidFill>
                <a:schemeClr val="tx1"/>
              </a:solidFill>
            </a:rPr>
            <a:t>Visualisasi</a:t>
          </a:r>
          <a:endParaRPr lang="en-US" dirty="0">
            <a:solidFill>
              <a:schemeClr val="tx1"/>
            </a:solidFill>
          </a:endParaRPr>
        </a:p>
      </dgm:t>
    </dgm:pt>
    <dgm:pt modelId="{205B4DCD-EB2E-4344-BA91-FAE4031B2EC7}" type="parTrans" cxnId="{EF4998B6-1980-4DE7-862A-5449F4A7965F}">
      <dgm:prSet/>
      <dgm:spPr/>
      <dgm:t>
        <a:bodyPr/>
        <a:lstStyle/>
        <a:p>
          <a:endParaRPr lang="en-US"/>
        </a:p>
      </dgm:t>
    </dgm:pt>
    <dgm:pt modelId="{974EC6FD-157F-42F2-88A4-BEFFE1CC63A6}" type="sibTrans" cxnId="{EF4998B6-1980-4DE7-862A-5449F4A7965F}">
      <dgm:prSet/>
      <dgm:spPr/>
      <dgm:t>
        <a:bodyPr/>
        <a:lstStyle/>
        <a:p>
          <a:endParaRPr lang="en-US"/>
        </a:p>
      </dgm:t>
    </dgm:pt>
    <dgm:pt modelId="{B70DD93D-0BCB-4116-9BE8-F0E8AC484157}">
      <dgm:prSet phldrT="[Text]"/>
      <dgm:spPr>
        <a:solidFill>
          <a:schemeClr val="accent1">
            <a:lumMod val="20000"/>
            <a:lumOff val="80000"/>
          </a:schemeClr>
        </a:solidFill>
      </dgm:spPr>
      <dgm:t>
        <a:bodyPr/>
        <a:lstStyle/>
        <a:p>
          <a:r>
            <a:rPr lang="en-US" dirty="0" err="1">
              <a:solidFill>
                <a:schemeClr val="tx1"/>
              </a:solidFill>
            </a:rPr>
            <a:t>Aksi</a:t>
          </a:r>
          <a:r>
            <a:rPr lang="en-US" dirty="0">
              <a:solidFill>
                <a:schemeClr val="tx1"/>
              </a:solidFill>
            </a:rPr>
            <a:t> &amp; Keputusan</a:t>
          </a:r>
        </a:p>
      </dgm:t>
    </dgm:pt>
    <dgm:pt modelId="{959D1A41-6398-4E28-A030-FF27A8EAB1F6}" type="parTrans" cxnId="{B36237C4-67C6-4B88-9A58-E614AC7DC59B}">
      <dgm:prSet/>
      <dgm:spPr/>
      <dgm:t>
        <a:bodyPr/>
        <a:lstStyle/>
        <a:p>
          <a:endParaRPr lang="en-US"/>
        </a:p>
      </dgm:t>
    </dgm:pt>
    <dgm:pt modelId="{95A964E9-6B3B-4810-871F-9DEA334D1EE5}" type="sibTrans" cxnId="{B36237C4-67C6-4B88-9A58-E614AC7DC59B}">
      <dgm:prSet/>
      <dgm:spPr/>
      <dgm:t>
        <a:bodyPr/>
        <a:lstStyle/>
        <a:p>
          <a:endParaRPr lang="en-US"/>
        </a:p>
      </dgm:t>
    </dgm:pt>
    <dgm:pt modelId="{DE27E190-262F-488E-ACED-7A02D1A21388}" type="pres">
      <dgm:prSet presAssocID="{6CEACD03-6ED7-46F0-8A62-9EA50998BF8A}" presName="Name0" presStyleCnt="0">
        <dgm:presLayoutVars>
          <dgm:dir/>
          <dgm:animLvl val="lvl"/>
          <dgm:resizeHandles val="exact"/>
        </dgm:presLayoutVars>
      </dgm:prSet>
      <dgm:spPr/>
    </dgm:pt>
    <dgm:pt modelId="{BDF0C410-5587-49D2-8E24-5F1EBCCB98F7}" type="pres">
      <dgm:prSet presAssocID="{728ED456-53BB-41F5-857A-04291E4F1919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C55A376B-B09E-448C-A7B1-C49E4BFFDCA6}" type="pres">
      <dgm:prSet presAssocID="{F105504B-2B3F-491C-A7ED-17B32BB1DBF9}" presName="parTxOnlySpace" presStyleCnt="0"/>
      <dgm:spPr/>
    </dgm:pt>
    <dgm:pt modelId="{0430FECA-AD72-4ED8-83AE-1445E4AFB28F}" type="pres">
      <dgm:prSet presAssocID="{26128E9F-A626-4932-A10E-5A61E22A4598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4E05E46C-411A-4390-B3DA-28F85ED36520}" type="pres">
      <dgm:prSet presAssocID="{974EC6FD-157F-42F2-88A4-BEFFE1CC63A6}" presName="parTxOnlySpace" presStyleCnt="0"/>
      <dgm:spPr/>
    </dgm:pt>
    <dgm:pt modelId="{F3FD9BA9-7E38-41FD-8D90-D96994DBEC74}" type="pres">
      <dgm:prSet presAssocID="{B70DD93D-0BCB-4116-9BE8-F0E8AC484157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8825C04-8B93-4CE6-9652-469D3FE568DD}" type="presOf" srcId="{728ED456-53BB-41F5-857A-04291E4F1919}" destId="{BDF0C410-5587-49D2-8E24-5F1EBCCB98F7}" srcOrd="0" destOrd="0" presId="urn:microsoft.com/office/officeart/2005/8/layout/chevron1"/>
    <dgm:cxn modelId="{0F9E1A43-A77B-41E5-A51D-424299BB010F}" type="presOf" srcId="{6CEACD03-6ED7-46F0-8A62-9EA50998BF8A}" destId="{DE27E190-262F-488E-ACED-7A02D1A21388}" srcOrd="0" destOrd="0" presId="urn:microsoft.com/office/officeart/2005/8/layout/chevron1"/>
    <dgm:cxn modelId="{EF4998B6-1980-4DE7-862A-5449F4A7965F}" srcId="{6CEACD03-6ED7-46F0-8A62-9EA50998BF8A}" destId="{26128E9F-A626-4932-A10E-5A61E22A4598}" srcOrd="1" destOrd="0" parTransId="{205B4DCD-EB2E-4344-BA91-FAE4031B2EC7}" sibTransId="{974EC6FD-157F-42F2-88A4-BEFFE1CC63A6}"/>
    <dgm:cxn modelId="{B36237C4-67C6-4B88-9A58-E614AC7DC59B}" srcId="{6CEACD03-6ED7-46F0-8A62-9EA50998BF8A}" destId="{B70DD93D-0BCB-4116-9BE8-F0E8AC484157}" srcOrd="2" destOrd="0" parTransId="{959D1A41-6398-4E28-A030-FF27A8EAB1F6}" sibTransId="{95A964E9-6B3B-4810-871F-9DEA334D1EE5}"/>
    <dgm:cxn modelId="{1FC4E0E3-A836-4E22-A80C-90F58973D7F7}" type="presOf" srcId="{B70DD93D-0BCB-4116-9BE8-F0E8AC484157}" destId="{F3FD9BA9-7E38-41FD-8D90-D96994DBEC74}" srcOrd="0" destOrd="0" presId="urn:microsoft.com/office/officeart/2005/8/layout/chevron1"/>
    <dgm:cxn modelId="{45D2DEE4-05CA-4D63-A92B-529C88B759F3}" type="presOf" srcId="{26128E9F-A626-4932-A10E-5A61E22A4598}" destId="{0430FECA-AD72-4ED8-83AE-1445E4AFB28F}" srcOrd="0" destOrd="0" presId="urn:microsoft.com/office/officeart/2005/8/layout/chevron1"/>
    <dgm:cxn modelId="{DE9DACF9-0264-4562-A205-08390F2ED998}" srcId="{6CEACD03-6ED7-46F0-8A62-9EA50998BF8A}" destId="{728ED456-53BB-41F5-857A-04291E4F1919}" srcOrd="0" destOrd="0" parTransId="{36E45AB3-099B-44D6-89FE-827ED8CA2E3F}" sibTransId="{F105504B-2B3F-491C-A7ED-17B32BB1DBF9}"/>
    <dgm:cxn modelId="{85D8F32D-C1BC-4802-89C1-9799BC0576D8}" type="presParOf" srcId="{DE27E190-262F-488E-ACED-7A02D1A21388}" destId="{BDF0C410-5587-49D2-8E24-5F1EBCCB98F7}" srcOrd="0" destOrd="0" presId="urn:microsoft.com/office/officeart/2005/8/layout/chevron1"/>
    <dgm:cxn modelId="{5237DC04-7872-454C-8C96-453F484DB424}" type="presParOf" srcId="{DE27E190-262F-488E-ACED-7A02D1A21388}" destId="{C55A376B-B09E-448C-A7B1-C49E4BFFDCA6}" srcOrd="1" destOrd="0" presId="urn:microsoft.com/office/officeart/2005/8/layout/chevron1"/>
    <dgm:cxn modelId="{120E5641-7931-4519-BF1D-88FC1D503C5E}" type="presParOf" srcId="{DE27E190-262F-488E-ACED-7A02D1A21388}" destId="{0430FECA-AD72-4ED8-83AE-1445E4AFB28F}" srcOrd="2" destOrd="0" presId="urn:microsoft.com/office/officeart/2005/8/layout/chevron1"/>
    <dgm:cxn modelId="{C9D97DD6-D5D3-437B-B896-34035C20329B}" type="presParOf" srcId="{DE27E190-262F-488E-ACED-7A02D1A21388}" destId="{4E05E46C-411A-4390-B3DA-28F85ED36520}" srcOrd="3" destOrd="0" presId="urn:microsoft.com/office/officeart/2005/8/layout/chevron1"/>
    <dgm:cxn modelId="{36FC86DB-1AD2-41E5-935C-57B373FE82F5}" type="presParOf" srcId="{DE27E190-262F-488E-ACED-7A02D1A21388}" destId="{F3FD9BA9-7E38-41FD-8D90-D96994DBEC7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F0C410-5587-49D2-8E24-5F1EBCCB98F7}">
      <dsp:nvSpPr>
        <dsp:cNvPr id="0" name=""/>
        <dsp:cNvSpPr/>
      </dsp:nvSpPr>
      <dsp:spPr>
        <a:xfrm>
          <a:off x="2049" y="1207129"/>
          <a:ext cx="2496793" cy="998717"/>
        </a:xfrm>
        <a:prstGeom prst="chevron">
          <a:avLst/>
        </a:prstGeom>
        <a:solidFill>
          <a:schemeClr val="tx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Penentuan</a:t>
          </a:r>
          <a:r>
            <a:rPr lang="en-US" sz="1900" kern="1200" dirty="0"/>
            <a:t> </a:t>
          </a:r>
          <a:r>
            <a:rPr lang="en-US" sz="1900" kern="1200" dirty="0" err="1"/>
            <a:t>masalah</a:t>
          </a:r>
          <a:endParaRPr lang="en-US" sz="1900" kern="1200" dirty="0"/>
        </a:p>
      </dsp:txBody>
      <dsp:txXfrm>
        <a:off x="501408" y="1207129"/>
        <a:ext cx="1498076" cy="998717"/>
      </dsp:txXfrm>
    </dsp:sp>
    <dsp:sp modelId="{0430FECA-AD72-4ED8-83AE-1445E4AFB28F}">
      <dsp:nvSpPr>
        <dsp:cNvPr id="0" name=""/>
        <dsp:cNvSpPr/>
      </dsp:nvSpPr>
      <dsp:spPr>
        <a:xfrm>
          <a:off x="2249163" y="1207129"/>
          <a:ext cx="2496793" cy="998717"/>
        </a:xfrm>
        <a:prstGeom prst="chevron">
          <a:avLst/>
        </a:prstGeom>
        <a:solidFill>
          <a:schemeClr val="tx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Pengumpulan</a:t>
          </a:r>
          <a:r>
            <a:rPr lang="en-US" sz="1900" kern="1200" dirty="0"/>
            <a:t> data</a:t>
          </a:r>
        </a:p>
      </dsp:txBody>
      <dsp:txXfrm>
        <a:off x="2748522" y="1207129"/>
        <a:ext cx="1498076" cy="998717"/>
      </dsp:txXfrm>
    </dsp:sp>
    <dsp:sp modelId="{F3FD9BA9-7E38-41FD-8D90-D96994DBEC74}">
      <dsp:nvSpPr>
        <dsp:cNvPr id="0" name=""/>
        <dsp:cNvSpPr/>
      </dsp:nvSpPr>
      <dsp:spPr>
        <a:xfrm>
          <a:off x="4496277" y="1207129"/>
          <a:ext cx="2496793" cy="998717"/>
        </a:xfrm>
        <a:prstGeom prst="chevron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Eksplorasi</a:t>
          </a:r>
          <a:r>
            <a:rPr lang="en-US" sz="1900" kern="1200" dirty="0"/>
            <a:t> data</a:t>
          </a:r>
        </a:p>
      </dsp:txBody>
      <dsp:txXfrm>
        <a:off x="4995636" y="1207129"/>
        <a:ext cx="1498076" cy="9987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F0C410-5587-49D2-8E24-5F1EBCCB98F7}">
      <dsp:nvSpPr>
        <dsp:cNvPr id="0" name=""/>
        <dsp:cNvSpPr/>
      </dsp:nvSpPr>
      <dsp:spPr>
        <a:xfrm>
          <a:off x="2049" y="1207129"/>
          <a:ext cx="2496793" cy="998717"/>
        </a:xfrm>
        <a:prstGeom prst="chevron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>
              <a:solidFill>
                <a:schemeClr val="tx1"/>
              </a:solidFill>
            </a:rPr>
            <a:t>Analisis</a:t>
          </a:r>
          <a:r>
            <a:rPr lang="en-US" sz="2400" kern="1200" dirty="0">
              <a:solidFill>
                <a:schemeClr val="tx1"/>
              </a:solidFill>
            </a:rPr>
            <a:t> Data</a:t>
          </a:r>
        </a:p>
      </dsp:txBody>
      <dsp:txXfrm>
        <a:off x="501408" y="1207129"/>
        <a:ext cx="1498076" cy="998717"/>
      </dsp:txXfrm>
    </dsp:sp>
    <dsp:sp modelId="{0430FECA-AD72-4ED8-83AE-1445E4AFB28F}">
      <dsp:nvSpPr>
        <dsp:cNvPr id="0" name=""/>
        <dsp:cNvSpPr/>
      </dsp:nvSpPr>
      <dsp:spPr>
        <a:xfrm>
          <a:off x="2249163" y="1207129"/>
          <a:ext cx="2496793" cy="998717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>
              <a:solidFill>
                <a:schemeClr val="tx1"/>
              </a:solidFill>
            </a:rPr>
            <a:t>Visualisasi</a:t>
          </a:r>
          <a:endParaRPr lang="en-US" sz="2400" kern="1200" dirty="0">
            <a:solidFill>
              <a:schemeClr val="tx1"/>
            </a:solidFill>
          </a:endParaRPr>
        </a:p>
      </dsp:txBody>
      <dsp:txXfrm>
        <a:off x="2748522" y="1207129"/>
        <a:ext cx="1498076" cy="998717"/>
      </dsp:txXfrm>
    </dsp:sp>
    <dsp:sp modelId="{F3FD9BA9-7E38-41FD-8D90-D96994DBEC74}">
      <dsp:nvSpPr>
        <dsp:cNvPr id="0" name=""/>
        <dsp:cNvSpPr/>
      </dsp:nvSpPr>
      <dsp:spPr>
        <a:xfrm>
          <a:off x="4496277" y="1207129"/>
          <a:ext cx="2496793" cy="998717"/>
        </a:xfrm>
        <a:prstGeom prst="chevron">
          <a:avLst/>
        </a:prstGeom>
        <a:solidFill>
          <a:schemeClr val="accent1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>
              <a:solidFill>
                <a:schemeClr val="tx1"/>
              </a:solidFill>
            </a:rPr>
            <a:t>Aksi</a:t>
          </a:r>
          <a:r>
            <a:rPr lang="en-US" sz="2400" kern="1200" dirty="0">
              <a:solidFill>
                <a:schemeClr val="tx1"/>
              </a:solidFill>
            </a:rPr>
            <a:t> &amp; Keputusan</a:t>
          </a:r>
        </a:p>
      </dsp:txBody>
      <dsp:txXfrm>
        <a:off x="4995636" y="1207129"/>
        <a:ext cx="1498076" cy="9987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mp>
</file>

<file path=ppt/media/image17.png>
</file>

<file path=ppt/media/image18.png>
</file>

<file path=ppt/media/image19.png>
</file>

<file path=ppt/media/image2.png>
</file>

<file path=ppt/media/image20.tmp>
</file>

<file path=ppt/media/image21.tmp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45112A-E325-4BBA-AF30-807D1009DD22}" type="datetimeFigureOut">
              <a:rPr lang="en-ID" smtClean="0"/>
              <a:t>16/07/2019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168893-308B-40DD-85FA-9996E230C6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18644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9C7B07-93B3-42C6-93DE-98C289A5C22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968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9C7B07-93B3-42C6-93DE-98C289A5C22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5977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81CD-BAF8-4430-A368-161751AED8F8}" type="datetime1">
              <a:rPr lang="en-US" smtClean="0"/>
              <a:t>7/16/2019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203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699C-4B53-4CDD-BF95-55689D08FE44}" type="datetime1">
              <a:rPr lang="en-US" smtClean="0"/>
              <a:t>7/16/2019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844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0FEF9-0BA4-4CB6-BD2F-89F29A57F6F2}" type="datetime1">
              <a:rPr lang="en-US" smtClean="0"/>
              <a:t>7/16/2019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388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94553-5C0B-42B3-8021-F31B6C0CB78A}" type="datetime1">
              <a:rPr lang="en-US" smtClean="0"/>
              <a:t>7/16/2019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727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042FA-5304-4E47-ACE0-FD14F05CA041}" type="datetime1">
              <a:rPr lang="en-US" smtClean="0"/>
              <a:t>7/16/2019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481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F331-40BC-47B3-AB22-C9D24E9271CB}" type="datetime1">
              <a:rPr lang="en-US" smtClean="0"/>
              <a:t>7/16/2019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349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12063-7E35-4E46-82A2-D466DC33CA22}" type="datetime1">
              <a:rPr lang="en-US" smtClean="0"/>
              <a:t>7/16/2019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926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2665D-DEC1-4064-A165-54100969586E}" type="datetime1">
              <a:rPr lang="en-US" smtClean="0"/>
              <a:t>7/16/2019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020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C7E32-C0E3-4567-8B6C-FFE7418C0967}" type="datetime1">
              <a:rPr lang="en-US" smtClean="0"/>
              <a:t>7/16/2019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213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3A8F0-28B6-4A9F-AA10-B81B79400429}" type="datetime1">
              <a:rPr lang="en-US" smtClean="0"/>
              <a:t>7/16/2019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49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9D6D8-A18F-461F-B1A3-88E5C752B4BF}" type="datetime1">
              <a:rPr lang="en-US" smtClean="0"/>
              <a:t>7/16/2019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762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CA5F2D1-C77B-4614-B681-5858C95840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22" r="2424"/>
          <a:stretch/>
        </p:blipFill>
        <p:spPr>
          <a:xfrm>
            <a:off x="4195051" y="0"/>
            <a:ext cx="5061527" cy="6858000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-13251" y="742122"/>
            <a:ext cx="9289774" cy="597673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739498"/>
            <a:ext cx="8515350" cy="9511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85153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325885-98C2-4DA3-BC28-2151EA1518AF}" type="datetime1">
              <a:rPr lang="en-US" smtClean="0"/>
              <a:t>7/16/2019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2BCBC-50EF-4175-83E0-F618B60D4316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A70F98-D6BF-44D5-864A-E8B8E6EA8A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4" t="28606" r="7380" b="32333"/>
          <a:stretch/>
        </p:blipFill>
        <p:spPr>
          <a:xfrm>
            <a:off x="2437420" y="-32039"/>
            <a:ext cx="1591241" cy="75381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7E39DBC-BF39-4AA8-A8D4-8190CF567658}"/>
              </a:ext>
            </a:extLst>
          </p:cNvPr>
          <p:cNvSpPr/>
          <p:nvPr userDrawn="1"/>
        </p:nvSpPr>
        <p:spPr>
          <a:xfrm>
            <a:off x="0" y="-32037"/>
            <a:ext cx="1514628" cy="7539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0000"/>
                </a:solidFill>
              </a:rPr>
              <a:t>LOGO</a:t>
            </a:r>
          </a:p>
          <a:p>
            <a:r>
              <a:rPr lang="en-US" dirty="0">
                <a:solidFill>
                  <a:srgbClr val="FF0000"/>
                </a:solidFill>
              </a:rPr>
              <a:t>UNIV/POLTEK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89B2762-C2F9-4BAC-B1EE-95539397A963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1018" y="-31599"/>
            <a:ext cx="719456" cy="750022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4B60F85D-D540-4735-B378-D7D9225FE7F3}"/>
              </a:ext>
            </a:extLst>
          </p:cNvPr>
          <p:cNvGrpSpPr/>
          <p:nvPr userDrawn="1"/>
        </p:nvGrpSpPr>
        <p:grpSpPr>
          <a:xfrm>
            <a:off x="71968" y="6511126"/>
            <a:ext cx="2170463" cy="378419"/>
            <a:chOff x="4279782" y="5408838"/>
            <a:chExt cx="2170463" cy="378419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CE453EB-EDB4-49CF-90BE-4F74F5C3CE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9782" y="5490038"/>
              <a:ext cx="216020" cy="216020"/>
            </a:xfrm>
            <a:prstGeom prst="rect">
              <a:avLst/>
            </a:prstGeom>
          </p:spPr>
        </p:pic>
        <p:sp>
          <p:nvSpPr>
            <p:cNvPr id="13" name="Title 1">
              <a:extLst>
                <a:ext uri="{FF2B5EF4-FFF2-40B4-BE49-F238E27FC236}">
                  <a16:creationId xmlns:a16="http://schemas.microsoft.com/office/drawing/2014/main" id="{73E0DBD7-B92C-4F4C-A59F-F8EF3A4C3876}"/>
                </a:ext>
              </a:extLst>
            </p:cNvPr>
            <p:cNvSpPr txBox="1">
              <a:spLocks/>
            </p:cNvSpPr>
            <p:nvPr/>
          </p:nvSpPr>
          <p:spPr>
            <a:xfrm>
              <a:off x="4457102" y="5408838"/>
              <a:ext cx="1993143" cy="37841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fontAlgn="base"/>
              <a:r>
                <a:rPr lang="en-US" sz="1400" dirty="0">
                  <a:solidFill>
                    <a:schemeClr val="accent1">
                      <a:lumMod val="50000"/>
                    </a:schemeClr>
                  </a:solidFill>
                  <a:latin typeface="HP Simplified" panose="020B0606020204020204" pitchFamily="34" charset="0"/>
                </a:rPr>
                <a:t>digitalent.kominfo.go.id</a:t>
              </a:r>
              <a:endParaRPr lang="en-US" sz="700" dirty="0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457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0099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1CA5F2D1-C77B-4614-B681-5858C95840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22" r="2424"/>
          <a:stretch/>
        </p:blipFill>
        <p:spPr>
          <a:xfrm>
            <a:off x="4195051" y="0"/>
            <a:ext cx="5061527" cy="6858000"/>
          </a:xfrm>
          <a:prstGeom prst="rect">
            <a:avLst/>
          </a:prstGeom>
        </p:spPr>
      </p:pic>
      <p:grpSp>
        <p:nvGrpSpPr>
          <p:cNvPr id="46" name="Group 45">
            <a:extLst>
              <a:ext uri="{FF2B5EF4-FFF2-40B4-BE49-F238E27FC236}">
                <a16:creationId xmlns:a16="http://schemas.microsoft.com/office/drawing/2014/main" id="{4B60F85D-D540-4735-B378-D7D9225FE7F3}"/>
              </a:ext>
            </a:extLst>
          </p:cNvPr>
          <p:cNvGrpSpPr/>
          <p:nvPr/>
        </p:nvGrpSpPr>
        <p:grpSpPr>
          <a:xfrm>
            <a:off x="5674242" y="6327045"/>
            <a:ext cx="2170463" cy="378419"/>
            <a:chOff x="4279782" y="5408838"/>
            <a:chExt cx="2170463" cy="378419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2CE453EB-EDB4-49CF-90BE-4F74F5C3CE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9782" y="5490038"/>
              <a:ext cx="216020" cy="216020"/>
            </a:xfrm>
            <a:prstGeom prst="rect">
              <a:avLst/>
            </a:prstGeom>
          </p:spPr>
        </p:pic>
        <p:sp>
          <p:nvSpPr>
            <p:cNvPr id="37" name="Title 1">
              <a:extLst>
                <a:ext uri="{FF2B5EF4-FFF2-40B4-BE49-F238E27FC236}">
                  <a16:creationId xmlns:a16="http://schemas.microsoft.com/office/drawing/2014/main" id="{73E0DBD7-B92C-4F4C-A59F-F8EF3A4C3876}"/>
                </a:ext>
              </a:extLst>
            </p:cNvPr>
            <p:cNvSpPr txBox="1">
              <a:spLocks/>
            </p:cNvSpPr>
            <p:nvPr/>
          </p:nvSpPr>
          <p:spPr>
            <a:xfrm>
              <a:off x="4457102" y="5408838"/>
              <a:ext cx="1993143" cy="37841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fontAlgn="base"/>
              <a:r>
                <a:rPr lang="en-US" sz="1400" dirty="0">
                  <a:solidFill>
                    <a:schemeClr val="accent1">
                      <a:lumMod val="50000"/>
                    </a:schemeClr>
                  </a:solidFill>
                  <a:latin typeface="HP Simplified" panose="020B0606020204020204" pitchFamily="34" charset="0"/>
                </a:rPr>
                <a:t>digitalent.kominfo.go.id</a:t>
              </a:r>
              <a:endParaRPr lang="en-US" sz="700" dirty="0">
                <a:solidFill>
                  <a:schemeClr val="accent1">
                    <a:lumMod val="50000"/>
                  </a:schemeClr>
                </a:solidFill>
                <a:latin typeface="HP Simplified" panose="020B0606020204020204" pitchFamily="34" charset="0"/>
              </a:endParaRPr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FE488684-4B91-45E0-AC48-E54C1020FB09}"/>
              </a:ext>
            </a:extLst>
          </p:cNvPr>
          <p:cNvSpPr txBox="1">
            <a:spLocks/>
          </p:cNvSpPr>
          <p:nvPr/>
        </p:nvSpPr>
        <p:spPr>
          <a:xfrm>
            <a:off x="314035" y="2206282"/>
            <a:ext cx="4457989" cy="26324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base"/>
            <a:r>
              <a:rPr lang="en-ID" sz="2600" i="1" dirty="0"/>
              <a:t>Lecture 7</a:t>
            </a:r>
          </a:p>
          <a:p>
            <a:pPr fontAlgn="base"/>
            <a:r>
              <a:rPr lang="id-ID" dirty="0"/>
              <a:t>Big Data Fundamentals:</a:t>
            </a:r>
            <a:br>
              <a:rPr lang="en-ID" dirty="0"/>
            </a:br>
            <a:r>
              <a:rPr lang="id-ID" dirty="0"/>
              <a:t>Concept &amp; Ecosystem</a:t>
            </a:r>
            <a:endParaRPr lang="en-US" sz="1800" dirty="0">
              <a:solidFill>
                <a:schemeClr val="accent1">
                  <a:lumMod val="50000"/>
                </a:schemeClr>
              </a:solidFill>
              <a:latin typeface="HP Simplified" panose="020B06060202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A70F98-D6BF-44D5-864A-E8B8E6EA8A9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4" t="28606" r="7380" b="32333"/>
          <a:stretch/>
        </p:blipFill>
        <p:spPr>
          <a:xfrm>
            <a:off x="2894620" y="559632"/>
            <a:ext cx="1591241" cy="75381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7E39DBC-BF39-4AA8-A8D4-8190CF567658}"/>
              </a:ext>
            </a:extLst>
          </p:cNvPr>
          <p:cNvSpPr/>
          <p:nvPr/>
        </p:nvSpPr>
        <p:spPr>
          <a:xfrm>
            <a:off x="457200" y="559634"/>
            <a:ext cx="1514628" cy="7539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0000"/>
                </a:solidFill>
              </a:rPr>
              <a:t>LOGO</a:t>
            </a:r>
          </a:p>
          <a:p>
            <a:r>
              <a:rPr lang="en-US" dirty="0">
                <a:solidFill>
                  <a:srgbClr val="FF0000"/>
                </a:solidFill>
              </a:rPr>
              <a:t>UNIV/POLTEK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89B2762-C2F9-4BAC-B1EE-95539397A963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218" y="560072"/>
            <a:ext cx="719456" cy="75002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37DBCB-3939-4ECF-8CE2-4649C6DFB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0841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A8CBC-B7FC-4DB6-9284-A1F7297F9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Apa</a:t>
            </a:r>
            <a:r>
              <a:rPr lang="en-ID" dirty="0"/>
              <a:t> </a:t>
            </a:r>
            <a:r>
              <a:rPr lang="en-ID" dirty="0" err="1"/>
              <a:t>itu</a:t>
            </a:r>
            <a:r>
              <a:rPr lang="en-ID" dirty="0"/>
              <a:t> Big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4CB44-86A7-40C8-8C7C-8D9A23CE7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/>
              <a:t>“Big Data </a:t>
            </a:r>
            <a:r>
              <a:rPr lang="en-US" dirty="0" err="1"/>
              <a:t>mengacu</a:t>
            </a:r>
            <a:r>
              <a:rPr lang="en-US" dirty="0"/>
              <a:t> pada volume data yang </a:t>
            </a:r>
            <a:r>
              <a:rPr lang="en-US" dirty="0" err="1"/>
              <a:t>dinamis</a:t>
            </a:r>
            <a:r>
              <a:rPr lang="en-US" dirty="0"/>
              <a:t>, </a:t>
            </a:r>
            <a:r>
              <a:rPr lang="en-US" dirty="0" err="1"/>
              <a:t>besar</a:t>
            </a:r>
            <a:r>
              <a:rPr lang="en-US" dirty="0"/>
              <a:t> dan </a:t>
            </a:r>
            <a:r>
              <a:rPr lang="en-US" dirty="0" err="1"/>
              <a:t>berbeda</a:t>
            </a:r>
            <a:r>
              <a:rPr lang="en-US" dirty="0"/>
              <a:t> yang </a:t>
            </a:r>
            <a:r>
              <a:rPr lang="en-US" dirty="0" err="1"/>
              <a:t>dibuat</a:t>
            </a:r>
            <a:r>
              <a:rPr lang="en-US" dirty="0"/>
              <a:t> oleh orang, </a:t>
            </a:r>
            <a:r>
              <a:rPr lang="en-US" dirty="0" err="1"/>
              <a:t>alat</a:t>
            </a:r>
            <a:r>
              <a:rPr lang="en-US" dirty="0"/>
              <a:t>, dan </a:t>
            </a:r>
            <a:r>
              <a:rPr lang="en-US" dirty="0" err="1"/>
              <a:t>mesin</a:t>
            </a:r>
            <a:r>
              <a:rPr lang="en-US" dirty="0"/>
              <a:t>. </a:t>
            </a:r>
            <a:r>
              <a:rPr lang="en-US" dirty="0" err="1"/>
              <a:t>Dibutuhkan</a:t>
            </a:r>
            <a:r>
              <a:rPr lang="en-US" dirty="0"/>
              <a:t> </a:t>
            </a:r>
            <a:r>
              <a:rPr lang="en-US" dirty="0" err="1"/>
              <a:t>teknologi</a:t>
            </a:r>
            <a:r>
              <a:rPr lang="en-US" dirty="0"/>
              <a:t> </a:t>
            </a:r>
            <a:r>
              <a:rPr lang="en-US" dirty="0" err="1"/>
              <a:t>baru</a:t>
            </a:r>
            <a:r>
              <a:rPr lang="en-US" dirty="0"/>
              <a:t>, </a:t>
            </a:r>
            <a:r>
              <a:rPr lang="en-US" dirty="0" err="1"/>
              <a:t>inovatif</a:t>
            </a:r>
            <a:r>
              <a:rPr lang="en-US" dirty="0"/>
              <a:t>, dan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diskalakan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mengumpulkan</a:t>
            </a:r>
            <a:r>
              <a:rPr lang="en-US" dirty="0"/>
              <a:t>,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i="1" dirty="0"/>
              <a:t>host</a:t>
            </a:r>
            <a:r>
              <a:rPr lang="en-US" dirty="0"/>
              <a:t>, dan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analitis</a:t>
            </a:r>
            <a:r>
              <a:rPr lang="en-US" dirty="0"/>
              <a:t> </a:t>
            </a:r>
            <a:r>
              <a:rPr lang="en-US" dirty="0" err="1"/>
              <a:t>memproses</a:t>
            </a:r>
            <a:r>
              <a:rPr lang="en-US" dirty="0"/>
              <a:t> </a:t>
            </a:r>
            <a:r>
              <a:rPr lang="en-US" dirty="0" err="1"/>
              <a:t>sejumlah</a:t>
            </a:r>
            <a:r>
              <a:rPr lang="en-US" dirty="0"/>
              <a:t> </a:t>
            </a:r>
            <a:r>
              <a:rPr lang="en-US" dirty="0" err="1"/>
              <a:t>besar</a:t>
            </a:r>
            <a:r>
              <a:rPr lang="en-US" dirty="0"/>
              <a:t> data yang </a:t>
            </a:r>
            <a:r>
              <a:rPr lang="en-US" dirty="0" err="1"/>
              <a:t>dikumpulkan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mendapatkan</a:t>
            </a:r>
            <a:r>
              <a:rPr lang="en-US" dirty="0"/>
              <a:t> </a:t>
            </a:r>
            <a:r>
              <a:rPr lang="en-US" dirty="0" err="1"/>
              <a:t>wawasan</a:t>
            </a:r>
            <a:r>
              <a:rPr lang="en-US" dirty="0"/>
              <a:t> </a:t>
            </a:r>
            <a:r>
              <a:rPr lang="en-US" dirty="0" err="1"/>
              <a:t>bisnis</a:t>
            </a:r>
            <a:r>
              <a:rPr lang="en-US" dirty="0"/>
              <a:t> </a:t>
            </a:r>
            <a:r>
              <a:rPr lang="en-US" dirty="0" err="1"/>
              <a:t>scr</a:t>
            </a:r>
            <a:r>
              <a:rPr lang="en-US" dirty="0"/>
              <a:t> </a:t>
            </a:r>
            <a:r>
              <a:rPr lang="en-US" i="1" dirty="0"/>
              <a:t>real time</a:t>
            </a:r>
            <a:r>
              <a:rPr lang="en-US" dirty="0"/>
              <a:t> </a:t>
            </a:r>
            <a:r>
              <a:rPr lang="en-US" dirty="0" err="1"/>
              <a:t>terkait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konsumen</a:t>
            </a:r>
            <a:r>
              <a:rPr lang="en-US" dirty="0"/>
              <a:t>, </a:t>
            </a:r>
            <a:r>
              <a:rPr lang="en-US" dirty="0" err="1"/>
              <a:t>risiko</a:t>
            </a:r>
            <a:r>
              <a:rPr lang="en-US" dirty="0"/>
              <a:t>, </a:t>
            </a:r>
            <a:r>
              <a:rPr lang="en-US" dirty="0" err="1"/>
              <a:t>laba</a:t>
            </a:r>
            <a:r>
              <a:rPr lang="en-US" dirty="0"/>
              <a:t>, </a:t>
            </a:r>
            <a:r>
              <a:rPr lang="en-US" dirty="0" err="1"/>
              <a:t>kinerja</a:t>
            </a:r>
            <a:r>
              <a:rPr lang="en-US" dirty="0"/>
              <a:t>, </a:t>
            </a:r>
            <a:r>
              <a:rPr lang="en-US" dirty="0" err="1"/>
              <a:t>manajemen</a:t>
            </a:r>
            <a:r>
              <a:rPr lang="en-US" dirty="0"/>
              <a:t> </a:t>
            </a:r>
            <a:r>
              <a:rPr lang="en-US" dirty="0" err="1"/>
              <a:t>produktivitas</a:t>
            </a:r>
            <a:r>
              <a:rPr lang="en-US" dirty="0"/>
              <a:t>, dan </a:t>
            </a:r>
            <a:r>
              <a:rPr lang="en-US" dirty="0" err="1"/>
              <a:t>peningkatan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pemegang</a:t>
            </a:r>
            <a:r>
              <a:rPr lang="en-US" dirty="0"/>
              <a:t> </a:t>
            </a:r>
            <a:r>
              <a:rPr lang="en-US" dirty="0" err="1"/>
              <a:t>saham</a:t>
            </a:r>
            <a:r>
              <a:rPr lang="en-US" dirty="0"/>
              <a:t>.” </a:t>
            </a:r>
          </a:p>
          <a:p>
            <a:pPr marL="0" indent="0" algn="r">
              <a:buNone/>
            </a:pPr>
            <a:r>
              <a:rPr lang="en-US" dirty="0"/>
              <a:t>– Ernst &amp; Young (EY)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1C2F46-D1A6-4ED9-863B-BB496B33E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519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2028D-9241-420B-95BC-51FD00C5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Apa</a:t>
            </a:r>
            <a:r>
              <a:rPr lang="en-ID" dirty="0"/>
              <a:t> </a:t>
            </a:r>
            <a:r>
              <a:rPr lang="en-ID" dirty="0" err="1"/>
              <a:t>itu</a:t>
            </a:r>
            <a:r>
              <a:rPr lang="en-ID" dirty="0"/>
              <a:t> Big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0DFC4A-C60A-4959-AB3A-3EF8F9E38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“Big Data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kumpulan</a:t>
            </a:r>
            <a:r>
              <a:rPr lang="en-US" dirty="0"/>
              <a:t> data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sumber</a:t>
            </a:r>
            <a:r>
              <a:rPr lang="en-US" dirty="0"/>
              <a:t> </a:t>
            </a:r>
            <a:r>
              <a:rPr lang="en-US" dirty="0" err="1"/>
              <a:t>tradisional</a:t>
            </a:r>
            <a:r>
              <a:rPr lang="en-US" dirty="0"/>
              <a:t> dan digital di </a:t>
            </a:r>
            <a:r>
              <a:rPr lang="en-US" dirty="0" err="1"/>
              <a:t>dalam</a:t>
            </a:r>
            <a:r>
              <a:rPr lang="en-US" dirty="0"/>
              <a:t> dan di </a:t>
            </a:r>
            <a:r>
              <a:rPr lang="en-US" dirty="0" err="1"/>
              <a:t>luar</a:t>
            </a:r>
            <a:r>
              <a:rPr lang="en-US" dirty="0"/>
              <a:t> </a:t>
            </a:r>
            <a:r>
              <a:rPr lang="en-US" dirty="0" err="1"/>
              <a:t>perusahaan</a:t>
            </a:r>
            <a:r>
              <a:rPr lang="en-US" dirty="0"/>
              <a:t> yang </a:t>
            </a:r>
            <a:r>
              <a:rPr lang="en-US" dirty="0" err="1"/>
              <a:t>mewakili</a:t>
            </a:r>
            <a:r>
              <a:rPr lang="en-US" dirty="0"/>
              <a:t> </a:t>
            </a:r>
            <a:r>
              <a:rPr lang="en-US" dirty="0" err="1"/>
              <a:t>sumber</a:t>
            </a:r>
            <a:r>
              <a:rPr lang="en-US" dirty="0"/>
              <a:t> </a:t>
            </a:r>
            <a:r>
              <a:rPr lang="en-US" dirty="0" err="1"/>
              <a:t>penemuan</a:t>
            </a:r>
            <a:r>
              <a:rPr lang="en-US" dirty="0"/>
              <a:t> dan </a:t>
            </a:r>
            <a:r>
              <a:rPr lang="en-US" dirty="0" err="1"/>
              <a:t>analisis</a:t>
            </a:r>
            <a:r>
              <a:rPr lang="en-US" dirty="0"/>
              <a:t> yang </a:t>
            </a:r>
            <a:r>
              <a:rPr lang="en-US" dirty="0" err="1"/>
              <a:t>sedang</a:t>
            </a:r>
            <a:r>
              <a:rPr lang="en-US" dirty="0"/>
              <a:t> </a:t>
            </a:r>
            <a:r>
              <a:rPr lang="en-US" dirty="0" err="1"/>
              <a:t>berlangsung</a:t>
            </a:r>
            <a:r>
              <a:rPr lang="en-US" dirty="0"/>
              <a:t>.” </a:t>
            </a:r>
          </a:p>
          <a:p>
            <a:pPr marL="0" indent="0" algn="r">
              <a:buNone/>
            </a:pPr>
            <a:r>
              <a:rPr lang="en-US" dirty="0"/>
              <a:t>– Lisa Arthur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5529A8-4AA1-46C8-AC13-3F2184A0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90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39DE6-B994-4CF0-8AE9-CD9E074B8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4 V’s of Big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B2917-8414-4F8E-B1E7-A508E05204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Velocity</a:t>
            </a:r>
          </a:p>
          <a:p>
            <a:pPr lvl="1"/>
            <a:r>
              <a:rPr lang="en-US" dirty="0" err="1"/>
              <a:t>Kecepatan</a:t>
            </a:r>
            <a:r>
              <a:rPr lang="en-US" dirty="0"/>
              <a:t> data,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kecepatan</a:t>
            </a:r>
            <a:r>
              <a:rPr lang="en-US" dirty="0"/>
              <a:t> </a:t>
            </a:r>
            <a:r>
              <a:rPr lang="en-US" dirty="0" err="1"/>
              <a:t>akumulasi</a:t>
            </a:r>
            <a:r>
              <a:rPr lang="en-US" dirty="0"/>
              <a:t> data</a:t>
            </a:r>
          </a:p>
          <a:p>
            <a:r>
              <a:rPr lang="en-US" dirty="0"/>
              <a:t>Volume</a:t>
            </a:r>
          </a:p>
          <a:p>
            <a:pPr lvl="1"/>
            <a:r>
              <a:rPr lang="en-US" dirty="0"/>
              <a:t>Skala data,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peningkatan</a:t>
            </a:r>
            <a:r>
              <a:rPr lang="en-US" dirty="0"/>
              <a:t> </a:t>
            </a:r>
            <a:r>
              <a:rPr lang="en-US" dirty="0" err="1"/>
              <a:t>jumlah</a:t>
            </a:r>
            <a:r>
              <a:rPr lang="en-US" dirty="0"/>
              <a:t> data yang </a:t>
            </a:r>
            <a:r>
              <a:rPr lang="en-US" dirty="0" err="1"/>
              <a:t>disimpan</a:t>
            </a:r>
            <a:r>
              <a:rPr lang="en-US" dirty="0"/>
              <a:t>.</a:t>
            </a:r>
          </a:p>
          <a:p>
            <a:r>
              <a:rPr lang="en-US" dirty="0"/>
              <a:t>Variety</a:t>
            </a:r>
          </a:p>
          <a:p>
            <a:pPr lvl="1"/>
            <a:r>
              <a:rPr lang="en-US" dirty="0" err="1"/>
              <a:t>Keragaman</a:t>
            </a:r>
            <a:r>
              <a:rPr lang="en-US" dirty="0"/>
              <a:t> data. </a:t>
            </a:r>
            <a:r>
              <a:rPr lang="en-US" dirty="0" err="1"/>
              <a:t>Terdapat</a:t>
            </a:r>
            <a:r>
              <a:rPr lang="en-US" dirty="0"/>
              <a:t> data </a:t>
            </a:r>
            <a:r>
              <a:rPr lang="en-US" dirty="0" err="1"/>
              <a:t>terstruktur</a:t>
            </a:r>
            <a:r>
              <a:rPr lang="en-US" dirty="0"/>
              <a:t> (structured data) yang </a:t>
            </a:r>
            <a:r>
              <a:rPr lang="en-US" dirty="0" err="1"/>
              <a:t>dimuat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kolom-kolom</a:t>
            </a:r>
            <a:r>
              <a:rPr lang="en-US" dirty="0"/>
              <a:t> dan </a:t>
            </a:r>
            <a:r>
              <a:rPr lang="en-US" dirty="0" err="1"/>
              <a:t>baris-baris</a:t>
            </a:r>
            <a:r>
              <a:rPr lang="en-US" dirty="0"/>
              <a:t> (</a:t>
            </a:r>
            <a:r>
              <a:rPr lang="en-US" dirty="0" err="1"/>
              <a:t>atau</a:t>
            </a:r>
            <a:r>
              <a:rPr lang="en-US" dirty="0"/>
              <a:t> database </a:t>
            </a:r>
            <a:r>
              <a:rPr lang="en-US" dirty="0" err="1"/>
              <a:t>relasional</a:t>
            </a:r>
            <a:r>
              <a:rPr lang="en-US" dirty="0"/>
              <a:t>) dan data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terstruktur</a:t>
            </a:r>
            <a:r>
              <a:rPr lang="en-US" dirty="0"/>
              <a:t> (unstructured data)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diatur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cara</a:t>
            </a:r>
            <a:r>
              <a:rPr lang="en-US" dirty="0"/>
              <a:t>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ditentukan</a:t>
            </a:r>
            <a:r>
              <a:rPr lang="en-US" dirty="0"/>
              <a:t> </a:t>
            </a:r>
            <a:r>
              <a:rPr lang="en-US" dirty="0" err="1"/>
              <a:t>sebelumnya</a:t>
            </a:r>
            <a:r>
              <a:rPr lang="en-US" dirty="0"/>
              <a:t>, </a:t>
            </a:r>
            <a:r>
              <a:rPr lang="en-US" dirty="0" err="1"/>
              <a:t>misalnya</a:t>
            </a:r>
            <a:r>
              <a:rPr lang="en-US" dirty="0"/>
              <a:t> Tweet, posting blog, </a:t>
            </a:r>
            <a:r>
              <a:rPr lang="en-US" dirty="0" err="1"/>
              <a:t>gambar</a:t>
            </a:r>
            <a:r>
              <a:rPr lang="en-US" dirty="0"/>
              <a:t>, </a:t>
            </a:r>
            <a:r>
              <a:rPr lang="en-US" dirty="0" err="1"/>
              <a:t>angka</a:t>
            </a:r>
            <a:r>
              <a:rPr lang="en-US" dirty="0"/>
              <a:t>, dan </a:t>
            </a:r>
            <a:r>
              <a:rPr lang="en-US" dirty="0" err="1"/>
              <a:t>bahkan</a:t>
            </a:r>
            <a:r>
              <a:rPr lang="en-US" dirty="0"/>
              <a:t> data video.</a:t>
            </a:r>
          </a:p>
          <a:p>
            <a:r>
              <a:rPr lang="en-US" dirty="0"/>
              <a:t>Veracity</a:t>
            </a:r>
          </a:p>
          <a:p>
            <a:pPr lvl="1"/>
            <a:r>
              <a:rPr lang="en-US" dirty="0" err="1"/>
              <a:t>Kesesuaian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fakta</a:t>
            </a:r>
            <a:r>
              <a:rPr lang="en-US" dirty="0"/>
              <a:t> dan </a:t>
            </a:r>
            <a:r>
              <a:rPr lang="en-US" dirty="0" err="1"/>
              <a:t>akurasi</a:t>
            </a:r>
            <a:r>
              <a:rPr lang="en-US" dirty="0"/>
              <a:t>.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banyaknya</a:t>
            </a:r>
            <a:r>
              <a:rPr lang="en-US" dirty="0"/>
              <a:t> data yang </a:t>
            </a:r>
            <a:r>
              <a:rPr lang="en-US" dirty="0" err="1"/>
              <a:t>tersedia</a:t>
            </a:r>
            <a:r>
              <a:rPr lang="en-US" dirty="0"/>
              <a:t>,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terdapat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perdebatan</a:t>
            </a:r>
            <a:r>
              <a:rPr lang="en-US" dirty="0"/>
              <a:t> </a:t>
            </a:r>
            <a:r>
              <a:rPr lang="en-US" dirty="0" err="1"/>
              <a:t>tentang</a:t>
            </a:r>
            <a:r>
              <a:rPr lang="en-US" dirty="0"/>
              <a:t> </a:t>
            </a:r>
            <a:r>
              <a:rPr lang="en-US" dirty="0" err="1"/>
              <a:t>keakuratan</a:t>
            </a:r>
            <a:r>
              <a:rPr lang="en-US" dirty="0"/>
              <a:t> data di era digital. </a:t>
            </a:r>
            <a:r>
              <a:rPr lang="en-US" dirty="0" err="1"/>
              <a:t>Apakah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asli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A6AAE8-D827-4E17-B248-4A1AE6C94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817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03337-AAFD-44AA-A12B-99D25E22B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5 V’s of Big Data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5DEAC8E-3599-4309-8C61-FC23068E34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929052"/>
            <a:ext cx="8229600" cy="386825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300530-8F08-4AD8-AEC9-8535E25E4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6155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C1D34-9C6D-45D4-9785-B93DA1C01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Velocity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4ABA4-DF16-4240-B98D-5EB6DEBD3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Setiap</a:t>
            </a:r>
            <a:r>
              <a:rPr lang="en-US" dirty="0"/>
              <a:t> 60 </a:t>
            </a:r>
            <a:r>
              <a:rPr lang="en-US" dirty="0" err="1"/>
              <a:t>detik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Video </a:t>
            </a:r>
            <a:r>
              <a:rPr lang="en-US" dirty="0" err="1"/>
              <a:t>dengan</a:t>
            </a:r>
            <a:r>
              <a:rPr lang="en-US" dirty="0"/>
              <a:t> total </a:t>
            </a:r>
            <a:r>
              <a:rPr lang="en-US" dirty="0" err="1"/>
              <a:t>durasi</a:t>
            </a:r>
            <a:r>
              <a:rPr lang="en-US" dirty="0"/>
              <a:t> </a:t>
            </a:r>
            <a:r>
              <a:rPr lang="en-US" dirty="0" err="1"/>
              <a:t>sekitar</a:t>
            </a:r>
            <a:r>
              <a:rPr lang="en-US" dirty="0"/>
              <a:t> 400 jam </a:t>
            </a:r>
            <a:r>
              <a:rPr lang="en-US" dirty="0" err="1"/>
              <a:t>diupload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Youtube</a:t>
            </a:r>
            <a:endParaRPr lang="en-US" dirty="0"/>
          </a:p>
          <a:p>
            <a:pPr lvl="1"/>
            <a:r>
              <a:rPr lang="en-US" dirty="0"/>
              <a:t>2,430,555 likes di Instagram</a:t>
            </a:r>
          </a:p>
          <a:p>
            <a:pPr lvl="1"/>
            <a:r>
              <a:rPr lang="en-US" dirty="0"/>
              <a:t>972,222 swipe di Tinder</a:t>
            </a:r>
          </a:p>
          <a:p>
            <a:r>
              <a:rPr lang="en-US" dirty="0" err="1"/>
              <a:t>Seluruh</a:t>
            </a:r>
            <a:r>
              <a:rPr lang="en-US" dirty="0"/>
              <a:t> data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dihasilkan</a:t>
            </a:r>
            <a:r>
              <a:rPr lang="en-US" dirty="0"/>
              <a:t> </a:t>
            </a:r>
            <a:r>
              <a:rPr lang="en-US" b="1" u="sng" dirty="0" err="1"/>
              <a:t>setiap</a:t>
            </a:r>
            <a:r>
              <a:rPr lang="en-US" b="1" u="sng" dirty="0"/>
              <a:t> </a:t>
            </a:r>
            <a:r>
              <a:rPr lang="en-US" b="1" u="sng" dirty="0" err="1"/>
              <a:t>menit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6A6641-9987-4799-856E-E819D7523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8544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9CBC0-2EDA-4C72-A00C-DF79D1B64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Volume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DAFEB5-5175-45FA-9EF6-EE20B45ED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Sebagian</a:t>
            </a:r>
            <a:r>
              <a:rPr lang="en-US" dirty="0"/>
              <a:t> </a:t>
            </a:r>
            <a:r>
              <a:rPr lang="en-US" dirty="0" err="1"/>
              <a:t>besar</a:t>
            </a:r>
            <a:r>
              <a:rPr lang="en-US" dirty="0"/>
              <a:t> </a:t>
            </a:r>
            <a:r>
              <a:rPr lang="en-US" dirty="0" err="1"/>
              <a:t>populasi</a:t>
            </a:r>
            <a:r>
              <a:rPr lang="en-US" dirty="0"/>
              <a:t> </a:t>
            </a:r>
            <a:r>
              <a:rPr lang="en-US" dirty="0" err="1"/>
              <a:t>manusia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 digital yang </a:t>
            </a:r>
            <a:r>
              <a:rPr lang="en-US" dirty="0" err="1"/>
              <a:t>menghasilkan</a:t>
            </a:r>
            <a:r>
              <a:rPr lang="en-US" dirty="0"/>
              <a:t>, </a:t>
            </a:r>
            <a:r>
              <a:rPr lang="en-US" dirty="0" err="1"/>
              <a:t>menerima</a:t>
            </a:r>
            <a:r>
              <a:rPr lang="en-US" dirty="0"/>
              <a:t>, dan </a:t>
            </a:r>
            <a:r>
              <a:rPr lang="en-US" dirty="0" err="1"/>
              <a:t>menyimpan</a:t>
            </a:r>
            <a:r>
              <a:rPr lang="en-US" dirty="0"/>
              <a:t> data.</a:t>
            </a:r>
          </a:p>
          <a:p>
            <a:r>
              <a:rPr lang="en-US" dirty="0" err="1"/>
              <a:t>Sebagian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1 </a:t>
            </a:r>
            <a:r>
              <a:rPr lang="en-US" dirty="0" err="1"/>
              <a:t>perangkat</a:t>
            </a:r>
            <a:r>
              <a:rPr lang="en-US" dirty="0"/>
              <a:t> (</a:t>
            </a:r>
            <a:r>
              <a:rPr lang="en-US" dirty="0" err="1"/>
              <a:t>misal</a:t>
            </a:r>
            <a:r>
              <a:rPr lang="en-US" dirty="0"/>
              <a:t>: HP, PC, Laptop, Tablet, </a:t>
            </a:r>
            <a:r>
              <a:rPr lang="en-US" dirty="0" err="1"/>
              <a:t>dll</a:t>
            </a:r>
            <a:r>
              <a:rPr lang="en-US" dirty="0"/>
              <a:t>)</a:t>
            </a:r>
          </a:p>
          <a:p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harinya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menghasilkan</a:t>
            </a:r>
            <a:r>
              <a:rPr lang="en-US" dirty="0"/>
              <a:t> </a:t>
            </a:r>
            <a:r>
              <a:rPr lang="en-US" dirty="0" err="1"/>
              <a:t>sekitar</a:t>
            </a:r>
            <a:r>
              <a:rPr lang="en-US" dirty="0"/>
              <a:t> </a:t>
            </a:r>
            <a:r>
              <a:rPr lang="en-US" b="1" u="sng" dirty="0"/>
              <a:t>2.5 </a:t>
            </a:r>
            <a:r>
              <a:rPr lang="en-US" b="1" u="sng" dirty="0" err="1"/>
              <a:t>Quintilion</a:t>
            </a:r>
            <a:r>
              <a:rPr lang="en-US" b="1" u="sng" dirty="0"/>
              <a:t> (10</a:t>
            </a:r>
            <a:r>
              <a:rPr lang="en-US" b="1" u="sng" baseline="30000" dirty="0"/>
              <a:t>18</a:t>
            </a:r>
            <a:r>
              <a:rPr lang="en-US" b="1" u="sng" dirty="0"/>
              <a:t>) Bytes data</a:t>
            </a:r>
            <a:r>
              <a:rPr lang="en-US" dirty="0"/>
              <a:t>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322F313-5C7D-4C8A-ADB7-F7878DA89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0319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CCEA9-6371-427D-B2DB-071204490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Variety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3C163-A0A5-4D48-9E9F-FD6167DD9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Tipe-tipe</a:t>
            </a:r>
            <a:r>
              <a:rPr lang="en-US" dirty="0"/>
              <a:t> data</a:t>
            </a:r>
          </a:p>
          <a:p>
            <a:pPr lvl="1"/>
            <a:r>
              <a:rPr lang="en-US" dirty="0" err="1"/>
              <a:t>Teks</a:t>
            </a:r>
            <a:endParaRPr lang="en-US" dirty="0"/>
          </a:p>
          <a:p>
            <a:pPr lvl="1"/>
            <a:r>
              <a:rPr lang="en-US" dirty="0"/>
              <a:t>Gambar</a:t>
            </a:r>
          </a:p>
          <a:p>
            <a:pPr lvl="1"/>
            <a:r>
              <a:rPr lang="en-US" dirty="0"/>
              <a:t>Video</a:t>
            </a:r>
          </a:p>
          <a:p>
            <a:pPr lvl="1"/>
            <a:r>
              <a:rPr lang="en-US" dirty="0" err="1"/>
              <a:t>Suara</a:t>
            </a:r>
            <a:endParaRPr lang="en-US" dirty="0"/>
          </a:p>
          <a:p>
            <a:pPr lvl="1"/>
            <a:r>
              <a:rPr lang="en-US" dirty="0"/>
              <a:t>Wearables devices data</a:t>
            </a:r>
          </a:p>
          <a:p>
            <a:pPr lvl="1"/>
            <a:r>
              <a:rPr lang="en-US" dirty="0"/>
              <a:t>Data-data </a:t>
            </a:r>
            <a:r>
              <a:rPr lang="en-US" dirty="0" err="1"/>
              <a:t>lainnya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IoT device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D4811F-0676-4934-831E-E62ABFB25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2062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AF865-CFBB-4A4E-835C-F5909AD6B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Veracity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893F2-5CD6-4983-B86E-ABFDCDA8B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80% data yang </a:t>
            </a:r>
            <a:r>
              <a:rPr lang="en-US" dirty="0" err="1"/>
              <a:t>beredar</a:t>
            </a:r>
            <a:r>
              <a:rPr lang="en-US" dirty="0"/>
              <a:t> </a:t>
            </a:r>
            <a:r>
              <a:rPr lang="en-US" dirty="0" err="1"/>
              <a:t>merupakan</a:t>
            </a:r>
            <a:r>
              <a:rPr lang="en-US" dirty="0"/>
              <a:t> unstructured data.</a:t>
            </a:r>
          </a:p>
          <a:p>
            <a:r>
              <a:rPr lang="en-US" dirty="0"/>
              <a:t>Data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dikategorikan</a:t>
            </a:r>
            <a:r>
              <a:rPr lang="en-US" dirty="0"/>
              <a:t>, </a:t>
            </a:r>
            <a:r>
              <a:rPr lang="en-US" dirty="0" err="1"/>
              <a:t>dianalisis</a:t>
            </a:r>
            <a:r>
              <a:rPr lang="en-US" dirty="0"/>
              <a:t>, dan </a:t>
            </a:r>
            <a:r>
              <a:rPr lang="en-US" dirty="0" err="1"/>
              <a:t>divisualisasikan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menentukan</a:t>
            </a:r>
            <a:r>
              <a:rPr lang="en-US" dirty="0"/>
              <a:t> </a:t>
            </a:r>
            <a:r>
              <a:rPr lang="en-US" dirty="0" err="1"/>
              <a:t>apakah</a:t>
            </a:r>
            <a:r>
              <a:rPr lang="en-US" dirty="0"/>
              <a:t> data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akurat</a:t>
            </a:r>
            <a:r>
              <a:rPr lang="en-US" dirty="0"/>
              <a:t> dan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dipercaya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3702D7-960A-4AD6-B8A2-7FE16157D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7341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DB810-AD02-40A8-978E-BC2B55059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4277195-C6F3-404B-874E-7B9AF170DD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Value yang </a:t>
            </a:r>
            <a:r>
              <a:rPr lang="en-US" dirty="0" err="1"/>
              <a:t>dihasilkan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penerapan</a:t>
            </a:r>
            <a:r>
              <a:rPr lang="en-US" dirty="0"/>
              <a:t> Big Data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berupa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Keuntungan</a:t>
            </a:r>
            <a:r>
              <a:rPr lang="en-US" dirty="0"/>
              <a:t> </a:t>
            </a:r>
            <a:r>
              <a:rPr lang="en-US" dirty="0" err="1"/>
              <a:t>materi</a:t>
            </a:r>
            <a:r>
              <a:rPr lang="en-US" dirty="0"/>
              <a:t> (profit)</a:t>
            </a:r>
          </a:p>
          <a:p>
            <a:pPr lvl="1"/>
            <a:r>
              <a:rPr lang="en-US" dirty="0" err="1"/>
              <a:t>Keuntungan</a:t>
            </a:r>
            <a:r>
              <a:rPr lang="en-US" dirty="0"/>
              <a:t> non-</a:t>
            </a:r>
            <a:r>
              <a:rPr lang="en-US" dirty="0" err="1"/>
              <a:t>materi</a:t>
            </a:r>
            <a:r>
              <a:rPr lang="en-US" dirty="0"/>
              <a:t> (medical &amp; social benefit)</a:t>
            </a:r>
          </a:p>
          <a:p>
            <a:pPr lvl="1"/>
            <a:r>
              <a:rPr lang="en-US" dirty="0" err="1"/>
              <a:t>Kepuasan</a:t>
            </a:r>
            <a:r>
              <a:rPr lang="en-US" dirty="0"/>
              <a:t> (customer/employee/personal satisfaction)</a:t>
            </a:r>
          </a:p>
          <a:p>
            <a:pPr lvl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08F89B-82DB-4998-86C4-0EE63FB3D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9656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E02C8-5B60-4245-8D74-B2B329CAB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Pengaruh</a:t>
            </a:r>
            <a:r>
              <a:rPr lang="en-US" dirty="0"/>
              <a:t> Big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89049-0C57-468F-B3FA-FF4DEFCC9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Pada 2011, McKinsey &amp; Company </a:t>
            </a:r>
            <a:r>
              <a:rPr lang="en-US" dirty="0" err="1"/>
              <a:t>mengatakan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Big Data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kunci</a:t>
            </a:r>
            <a:r>
              <a:rPr lang="en-US" dirty="0"/>
              <a:t> </a:t>
            </a:r>
            <a:r>
              <a:rPr lang="en-US" dirty="0" err="1"/>
              <a:t>utama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kompetisi</a:t>
            </a:r>
            <a:r>
              <a:rPr lang="en-US" dirty="0"/>
              <a:t> yang </a:t>
            </a:r>
            <a:r>
              <a:rPr lang="en-US" dirty="0" err="1"/>
              <a:t>mendukung</a:t>
            </a:r>
            <a:r>
              <a:rPr lang="en-US" dirty="0"/>
              <a:t> </a:t>
            </a:r>
            <a:r>
              <a:rPr lang="en-US" dirty="0" err="1"/>
              <a:t>pertumbuhkan</a:t>
            </a:r>
            <a:r>
              <a:rPr lang="en-US" dirty="0"/>
              <a:t> </a:t>
            </a:r>
            <a:r>
              <a:rPr lang="en-US" dirty="0" err="1"/>
              <a:t>produktivitas</a:t>
            </a:r>
            <a:r>
              <a:rPr lang="en-US" dirty="0"/>
              <a:t> dan </a:t>
            </a:r>
            <a:r>
              <a:rPr lang="en-US" dirty="0" err="1"/>
              <a:t>inovasi</a:t>
            </a:r>
            <a:r>
              <a:rPr lang="en-US" dirty="0"/>
              <a:t>. </a:t>
            </a:r>
          </a:p>
          <a:p>
            <a:r>
              <a:rPr lang="en-US" dirty="0"/>
              <a:t>Pada 2013, UPS (United Parcel Service) </a:t>
            </a:r>
            <a:r>
              <a:rPr lang="en-US" dirty="0" err="1"/>
              <a:t>mengumumkan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</a:t>
            </a:r>
            <a:r>
              <a:rPr lang="en-US" dirty="0" err="1"/>
              <a:t>mereka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data </a:t>
            </a:r>
            <a:r>
              <a:rPr lang="en-US" dirty="0" err="1"/>
              <a:t>dari</a:t>
            </a:r>
            <a:r>
              <a:rPr lang="en-US" dirty="0"/>
              <a:t> customer, driver, dan juga </a:t>
            </a:r>
            <a:r>
              <a:rPr lang="en-US" dirty="0" err="1"/>
              <a:t>kendaraan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menentukan</a:t>
            </a:r>
            <a:r>
              <a:rPr lang="en-US" dirty="0"/>
              <a:t> </a:t>
            </a:r>
            <a:r>
              <a:rPr lang="en-US" dirty="0" err="1"/>
              <a:t>rute</a:t>
            </a:r>
            <a:r>
              <a:rPr lang="en-US" dirty="0"/>
              <a:t> </a:t>
            </a:r>
            <a:r>
              <a:rPr lang="en-US" dirty="0" err="1"/>
              <a:t>baru</a:t>
            </a:r>
            <a:r>
              <a:rPr lang="en-US" dirty="0"/>
              <a:t> yang </a:t>
            </a:r>
            <a:r>
              <a:rPr lang="en-US" dirty="0" err="1"/>
              <a:t>menghemat</a:t>
            </a:r>
            <a:r>
              <a:rPr lang="en-US" dirty="0"/>
              <a:t> </a:t>
            </a:r>
            <a:r>
              <a:rPr lang="en-US" dirty="0" err="1"/>
              <a:t>waktu</a:t>
            </a:r>
            <a:r>
              <a:rPr lang="en-US" dirty="0"/>
              <a:t>, </a:t>
            </a:r>
            <a:r>
              <a:rPr lang="en-US" dirty="0" err="1"/>
              <a:t>uang</a:t>
            </a:r>
            <a:r>
              <a:rPr lang="en-US" dirty="0"/>
              <a:t>, dan </a:t>
            </a:r>
            <a:r>
              <a:rPr lang="en-US" dirty="0" err="1"/>
              <a:t>bahan</a:t>
            </a:r>
            <a:r>
              <a:rPr lang="en-US" dirty="0"/>
              <a:t> </a:t>
            </a:r>
            <a:r>
              <a:rPr lang="en-US" dirty="0" err="1"/>
              <a:t>bakar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83BF88-60C6-4B20-A312-6CBC4884A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003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Lecture’s 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/>
              <a:t>Setelah mengikuti sesi ini, peserta dapat memahami dan menjelaskan dasar-dasar teknologi big data, konsep 3V serta manfaatnya bagi organisasi, serta dapat memahami dan menjelaskan konsep ekosistem big data.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60E938-20BA-484D-BA28-0607B393E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1325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46B67-8E6C-4D95-B97E-0EF19CE7E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Pengaruh</a:t>
            </a:r>
            <a:r>
              <a:rPr lang="en-US" dirty="0"/>
              <a:t> Big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9B23D0-B8B3-444E-AEE3-565B3604D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5093567"/>
            <a:ext cx="8229600" cy="147302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dirty="0"/>
              <a:t>Recommendation engines </a:t>
            </a:r>
            <a:r>
              <a:rPr lang="en-US" sz="2400" dirty="0" err="1"/>
              <a:t>merupakan</a:t>
            </a:r>
            <a:r>
              <a:rPr lang="en-US" sz="2400" dirty="0"/>
              <a:t> salah </a:t>
            </a:r>
            <a:r>
              <a:rPr lang="en-US" sz="2400" dirty="0" err="1"/>
              <a:t>satu</a:t>
            </a:r>
            <a:r>
              <a:rPr lang="en-US" sz="2400" dirty="0"/>
              <a:t> </a:t>
            </a:r>
            <a:r>
              <a:rPr lang="en-US" sz="2400" dirty="0" err="1"/>
              <a:t>penerapan</a:t>
            </a:r>
            <a:r>
              <a:rPr lang="en-US" sz="2400" dirty="0"/>
              <a:t> Big Data yang paling </a:t>
            </a:r>
            <a:r>
              <a:rPr lang="en-US" sz="2400" dirty="0" err="1"/>
              <a:t>umum</a:t>
            </a:r>
            <a:r>
              <a:rPr lang="en-US" sz="2400" dirty="0"/>
              <a:t>, </a:t>
            </a:r>
            <a:r>
              <a:rPr lang="en-US" sz="2400" dirty="0" err="1"/>
              <a:t>yaitu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memberikan</a:t>
            </a:r>
            <a:r>
              <a:rPr lang="en-US" sz="2400" dirty="0"/>
              <a:t> </a:t>
            </a:r>
            <a:r>
              <a:rPr lang="en-US" sz="2400" dirty="0" err="1"/>
              <a:t>rekomendasi</a:t>
            </a:r>
            <a:r>
              <a:rPr lang="en-US" sz="2400" dirty="0"/>
              <a:t> </a:t>
            </a:r>
            <a:r>
              <a:rPr lang="en-US" sz="2400" dirty="0" err="1"/>
              <a:t>berdasarkan</a:t>
            </a:r>
            <a:r>
              <a:rPr lang="en-US" sz="2400" dirty="0"/>
              <a:t> </a:t>
            </a:r>
            <a:r>
              <a:rPr lang="en-US" sz="2400" dirty="0" err="1"/>
              <a:t>preferensi</a:t>
            </a:r>
            <a:r>
              <a:rPr lang="en-US" sz="2400" dirty="0"/>
              <a:t> dan </a:t>
            </a:r>
            <a:r>
              <a:rPr lang="en-US" sz="2400" dirty="0" err="1"/>
              <a:t>kebiasaan</a:t>
            </a:r>
            <a:r>
              <a:rPr lang="en-US" sz="2400" dirty="0"/>
              <a:t> </a:t>
            </a:r>
            <a:r>
              <a:rPr lang="en-US" sz="2400" dirty="0" err="1"/>
              <a:t>pengguna</a:t>
            </a:r>
            <a:r>
              <a:rPr lang="en-US" sz="2400" dirty="0"/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13DBF9-551B-4330-99A9-3A861D50B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057" y="1519480"/>
            <a:ext cx="8433886" cy="352839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7C8D2C-EFED-4DC2-B5BC-E8914B76D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7798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BBD6D-B717-40F0-8060-5EC8FC0B4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Pengaruh</a:t>
            </a:r>
            <a:r>
              <a:rPr lang="en-US" dirty="0"/>
              <a:t> Big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C282E-B82A-449A-8975-5F7E78D77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509120"/>
            <a:ext cx="8229600" cy="2016224"/>
          </a:xfrm>
        </p:spPr>
        <p:txBody>
          <a:bodyPr>
            <a:normAutofit fontScale="92500"/>
          </a:bodyPr>
          <a:lstStyle/>
          <a:p>
            <a:pPr marL="0" indent="0" algn="just">
              <a:buNone/>
            </a:pPr>
            <a:r>
              <a:rPr lang="en-US" sz="2400" dirty="0"/>
              <a:t>Virtual personal assistant juga </a:t>
            </a:r>
            <a:r>
              <a:rPr lang="en-US" sz="2400" dirty="0" err="1"/>
              <a:t>merupakan</a:t>
            </a:r>
            <a:r>
              <a:rPr lang="en-US" sz="2400" dirty="0"/>
              <a:t> </a:t>
            </a:r>
            <a:r>
              <a:rPr lang="en-US" sz="2400" dirty="0" err="1"/>
              <a:t>penerapan</a:t>
            </a:r>
            <a:r>
              <a:rPr lang="en-US" sz="2400" dirty="0"/>
              <a:t> </a:t>
            </a:r>
            <a:r>
              <a:rPr lang="en-US" sz="2400" dirty="0" err="1"/>
              <a:t>dari</a:t>
            </a:r>
            <a:r>
              <a:rPr lang="en-US" sz="2400" dirty="0"/>
              <a:t> Big Data.</a:t>
            </a:r>
          </a:p>
          <a:p>
            <a:pPr marL="0" indent="0" algn="just">
              <a:buNone/>
            </a:pPr>
            <a:r>
              <a:rPr lang="en-US" sz="2400" dirty="0"/>
              <a:t>Siri </a:t>
            </a:r>
            <a:r>
              <a:rPr lang="en-US" sz="2400" dirty="0" err="1"/>
              <a:t>menggunakan</a:t>
            </a:r>
            <a:r>
              <a:rPr lang="en-US" sz="2400" dirty="0"/>
              <a:t> Big Data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menyusun</a:t>
            </a:r>
            <a:r>
              <a:rPr lang="en-US" sz="2400" dirty="0"/>
              <a:t> </a:t>
            </a:r>
            <a:r>
              <a:rPr lang="en-US" sz="2400" dirty="0" err="1"/>
              <a:t>jawaban</a:t>
            </a:r>
            <a:r>
              <a:rPr lang="en-US" sz="2400" dirty="0"/>
              <a:t> </a:t>
            </a:r>
            <a:r>
              <a:rPr lang="en-US" sz="2400" dirty="0" err="1"/>
              <a:t>atas</a:t>
            </a:r>
            <a:r>
              <a:rPr lang="en-US" sz="2400" dirty="0"/>
              <a:t> </a:t>
            </a:r>
            <a:r>
              <a:rPr lang="en-US" sz="2400" dirty="0" err="1"/>
              <a:t>pertanyaan-pertanyaan</a:t>
            </a:r>
            <a:r>
              <a:rPr lang="en-US" sz="2400" dirty="0"/>
              <a:t> </a:t>
            </a:r>
            <a:r>
              <a:rPr lang="en-US" sz="2400" dirty="0" err="1"/>
              <a:t>pengguna</a:t>
            </a:r>
            <a:r>
              <a:rPr lang="en-US" sz="2400" dirty="0"/>
              <a:t>.</a:t>
            </a:r>
          </a:p>
          <a:p>
            <a:pPr marL="0" indent="0" algn="just">
              <a:buNone/>
            </a:pPr>
            <a:r>
              <a:rPr lang="en-US" sz="2400" dirty="0"/>
              <a:t>Google Now </a:t>
            </a:r>
            <a:r>
              <a:rPr lang="en-US" sz="2400" dirty="0" err="1"/>
              <a:t>memberikan</a:t>
            </a:r>
            <a:r>
              <a:rPr lang="en-US" sz="2400" dirty="0"/>
              <a:t> </a:t>
            </a:r>
            <a:r>
              <a:rPr lang="en-US" sz="2400" dirty="0" err="1"/>
              <a:t>rekomendasi</a:t>
            </a:r>
            <a:r>
              <a:rPr lang="en-US" sz="2400" dirty="0"/>
              <a:t> </a:t>
            </a:r>
            <a:r>
              <a:rPr lang="en-US" sz="2400" dirty="0" err="1"/>
              <a:t>berdasarkan</a:t>
            </a:r>
            <a:r>
              <a:rPr lang="en-US" sz="2400" dirty="0"/>
              <a:t> Big Data pada </a:t>
            </a:r>
            <a:r>
              <a:rPr lang="en-US" sz="2400" dirty="0" err="1"/>
              <a:t>perangkat</a:t>
            </a:r>
            <a:r>
              <a:rPr lang="en-US" sz="2400" dirty="0"/>
              <a:t> </a:t>
            </a:r>
            <a:r>
              <a:rPr lang="en-US" sz="2400" dirty="0" err="1"/>
              <a:t>pengguna</a:t>
            </a:r>
            <a:r>
              <a:rPr lang="en-US" sz="2400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7914B7-AD1A-4606-86D9-1995BC511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856" y="1461475"/>
            <a:ext cx="7164288" cy="300380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2D98E8-9797-4E5B-98BB-50FCEAF20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7819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3A257-92B6-4185-BF15-FC4CC1362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Pengaruh</a:t>
            </a:r>
            <a:r>
              <a:rPr lang="en-US" dirty="0"/>
              <a:t> Big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266A6-3C66-4451-BE6E-E5B0155C27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4258816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Salah </a:t>
            </a:r>
            <a:r>
              <a:rPr lang="en-US" sz="2400" dirty="0" err="1"/>
              <a:t>satu</a:t>
            </a:r>
            <a:r>
              <a:rPr lang="en-US" sz="2400" dirty="0"/>
              <a:t> </a:t>
            </a:r>
            <a:r>
              <a:rPr lang="en-US" sz="2400" dirty="0" err="1"/>
              <a:t>perusahaan</a:t>
            </a:r>
            <a:r>
              <a:rPr lang="en-US" sz="2400" dirty="0"/>
              <a:t> yang </a:t>
            </a:r>
            <a:r>
              <a:rPr lang="en-US" sz="2400" dirty="0" err="1"/>
              <a:t>memanfaatkan</a:t>
            </a:r>
            <a:r>
              <a:rPr lang="en-US" sz="2400" dirty="0"/>
              <a:t> </a:t>
            </a:r>
            <a:r>
              <a:rPr lang="en-US" sz="2400" dirty="0" err="1"/>
              <a:t>penggunaan</a:t>
            </a:r>
            <a:r>
              <a:rPr lang="en-US" sz="2400" dirty="0"/>
              <a:t> Big Data </a:t>
            </a:r>
            <a:r>
              <a:rPr lang="en-US" sz="2400" dirty="0" err="1"/>
              <a:t>adalah</a:t>
            </a:r>
            <a:r>
              <a:rPr lang="en-US" sz="2400" dirty="0"/>
              <a:t> Netflix.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penerapan</a:t>
            </a:r>
            <a:r>
              <a:rPr lang="en-US" sz="2400" dirty="0"/>
              <a:t> Big Data, Netflix </a:t>
            </a:r>
            <a:r>
              <a:rPr lang="en-US" sz="2400" dirty="0" err="1"/>
              <a:t>dapat</a:t>
            </a:r>
            <a:r>
              <a:rPr lang="en-US" sz="2400" dirty="0"/>
              <a:t> </a:t>
            </a:r>
            <a:r>
              <a:rPr lang="en-US" sz="2400" dirty="0" err="1"/>
              <a:t>melakukan</a:t>
            </a:r>
            <a:r>
              <a:rPr lang="en-US" sz="2400" dirty="0"/>
              <a:t> </a:t>
            </a:r>
            <a:r>
              <a:rPr lang="en-US" sz="2400" dirty="0" err="1"/>
              <a:t>analisis</a:t>
            </a:r>
            <a:r>
              <a:rPr lang="en-US" sz="2400" dirty="0"/>
              <a:t> </a:t>
            </a:r>
            <a:r>
              <a:rPr lang="en-US" sz="2400" dirty="0" err="1"/>
              <a:t>terhadap</a:t>
            </a:r>
            <a:r>
              <a:rPr lang="en-US" sz="2400" dirty="0"/>
              <a:t> </a:t>
            </a:r>
            <a:r>
              <a:rPr lang="en-US" sz="2400" dirty="0" err="1"/>
              <a:t>kebiasaan</a:t>
            </a:r>
            <a:r>
              <a:rPr lang="en-US" sz="2400" dirty="0"/>
              <a:t> </a:t>
            </a:r>
            <a:r>
              <a:rPr lang="en-US" sz="2400" dirty="0" err="1"/>
              <a:t>pengguna</a:t>
            </a:r>
            <a:r>
              <a:rPr lang="en-US" sz="2400" dirty="0"/>
              <a:t> yang pada </a:t>
            </a:r>
            <a:r>
              <a:rPr lang="en-US" sz="2400" dirty="0" err="1"/>
              <a:t>akhirnya</a:t>
            </a:r>
            <a:r>
              <a:rPr lang="en-US" sz="2400" dirty="0"/>
              <a:t> </a:t>
            </a:r>
            <a:r>
              <a:rPr lang="en-US" sz="2400" dirty="0" err="1"/>
              <a:t>dapat</a:t>
            </a:r>
            <a:r>
              <a:rPr lang="en-US" sz="2400" dirty="0"/>
              <a:t> </a:t>
            </a:r>
            <a:r>
              <a:rPr lang="en-US" sz="2400" dirty="0" err="1"/>
              <a:t>dijadikan</a:t>
            </a:r>
            <a:r>
              <a:rPr lang="en-US" sz="2400" dirty="0"/>
              <a:t> </a:t>
            </a:r>
            <a:r>
              <a:rPr lang="en-US" sz="2400" dirty="0" err="1"/>
              <a:t>dasar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menentukan</a:t>
            </a:r>
            <a:r>
              <a:rPr lang="en-US" sz="2400" dirty="0"/>
              <a:t> film yang </a:t>
            </a:r>
            <a:r>
              <a:rPr lang="en-US" sz="2400" dirty="0" err="1"/>
              <a:t>disukai</a:t>
            </a:r>
            <a:r>
              <a:rPr lang="en-US" sz="2400" dirty="0"/>
              <a:t> </a:t>
            </a:r>
            <a:r>
              <a:rPr lang="en-US" sz="2400" dirty="0" err="1"/>
              <a:t>pengguna</a:t>
            </a:r>
            <a:r>
              <a:rPr lang="en-US" sz="2400" dirty="0"/>
              <a:t>, </a:t>
            </a:r>
            <a:r>
              <a:rPr lang="en-US" sz="2400" dirty="0" err="1"/>
              <a:t>bahkan</a:t>
            </a:r>
            <a:r>
              <a:rPr lang="en-US" sz="2400" dirty="0"/>
              <a:t> </a:t>
            </a:r>
            <a:r>
              <a:rPr lang="en-US" sz="2400" dirty="0" err="1"/>
              <a:t>memprediksi</a:t>
            </a:r>
            <a:r>
              <a:rPr lang="en-US" sz="2400" dirty="0"/>
              <a:t> </a:t>
            </a:r>
            <a:r>
              <a:rPr lang="en-US" sz="2400" dirty="0" err="1"/>
              <a:t>bagaimana</a:t>
            </a:r>
            <a:r>
              <a:rPr lang="en-US" sz="2400" dirty="0"/>
              <a:t> </a:t>
            </a:r>
            <a:r>
              <a:rPr lang="en-US" sz="2400" dirty="0" err="1"/>
              <a:t>kesuksesan</a:t>
            </a:r>
            <a:r>
              <a:rPr lang="en-US" sz="2400" dirty="0"/>
              <a:t> </a:t>
            </a:r>
            <a:r>
              <a:rPr lang="en-US" sz="2400" dirty="0" err="1"/>
              <a:t>suatu</a:t>
            </a:r>
            <a:r>
              <a:rPr lang="en-US" sz="2400" dirty="0"/>
              <a:t> film </a:t>
            </a:r>
            <a:r>
              <a:rPr lang="en-US" sz="2400" dirty="0" err="1"/>
              <a:t>sebelum</a:t>
            </a:r>
            <a:r>
              <a:rPr lang="en-US" sz="2400" dirty="0"/>
              <a:t> </a:t>
            </a:r>
            <a:r>
              <a:rPr lang="en-US" sz="2400" dirty="0" err="1"/>
              <a:t>dirilis</a:t>
            </a:r>
            <a:r>
              <a:rPr lang="en-US" sz="2400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282E7F-9A3D-4A4F-9C49-53CBD2C0E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9614" y="1713728"/>
            <a:ext cx="4567210" cy="400014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582F2C-D2B9-4E70-8401-859898F08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5395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B386B-EB89-411C-8B28-A563D553D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Pengaruh</a:t>
            </a:r>
            <a:r>
              <a:rPr lang="en-US" dirty="0"/>
              <a:t> Big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DB189-7B21-4CE3-AC2F-63197974D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3750845" cy="4351338"/>
          </a:xfrm>
        </p:spPr>
        <p:txBody>
          <a:bodyPr>
            <a:normAutofit/>
          </a:bodyPr>
          <a:lstStyle/>
          <a:p>
            <a:r>
              <a:rPr lang="en-US" sz="2400" dirty="0"/>
              <a:t>E-commerce di </a:t>
            </a:r>
            <a:r>
              <a:rPr lang="en-US" sz="2400" dirty="0" err="1"/>
              <a:t>memanfaatkan</a:t>
            </a:r>
            <a:r>
              <a:rPr lang="en-US" sz="2400" dirty="0"/>
              <a:t> Big Data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mendapatkan</a:t>
            </a:r>
            <a:r>
              <a:rPr lang="en-US" sz="2400" dirty="0"/>
              <a:t> </a:t>
            </a:r>
            <a:r>
              <a:rPr lang="en-US" sz="2400" dirty="0" err="1"/>
              <a:t>pangsa</a:t>
            </a:r>
            <a:r>
              <a:rPr lang="en-US" sz="2400" dirty="0"/>
              <a:t> pasar,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mempertimbangkan</a:t>
            </a:r>
            <a:r>
              <a:rPr lang="en-US" sz="2400" dirty="0"/>
              <a:t> </a:t>
            </a:r>
            <a:r>
              <a:rPr lang="en-US" sz="2400" dirty="0" err="1"/>
              <a:t>kejenuhan</a:t>
            </a:r>
            <a:r>
              <a:rPr lang="en-US" sz="2400" dirty="0"/>
              <a:t> pasar dan customer yang </a:t>
            </a:r>
            <a:r>
              <a:rPr lang="en-US" sz="2400" dirty="0" err="1"/>
              <a:t>selektif</a:t>
            </a:r>
            <a:r>
              <a:rPr lang="en-US" sz="2400" dirty="0"/>
              <a:t>.</a:t>
            </a:r>
          </a:p>
          <a:p>
            <a:r>
              <a:rPr lang="en-US" sz="2400" dirty="0" err="1"/>
              <a:t>Contoh</a:t>
            </a:r>
            <a:r>
              <a:rPr lang="en-US" sz="2400" dirty="0"/>
              <a:t>: E-Commerce di China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33AA2A-D8A8-455C-9093-3A2D7A0681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562" y="1809570"/>
            <a:ext cx="4608707" cy="402483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0111F6-2F27-4677-B494-BF16AB060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1679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72EA1-A5BD-4B2E-AF82-EBFABADF2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of Big Data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CBD45E9-D8D9-42E7-BBAF-7D5162EF80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625" y="1988840"/>
            <a:ext cx="8770750" cy="379408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E2CBF3-69B2-473E-823E-31AF7801E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4980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sz="3200" dirty="0"/>
              <a:t>Big Data Platform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6 </a:t>
            </a:r>
            <a:r>
              <a:rPr lang="en-US" dirty="0" err="1"/>
              <a:t>aspek</a:t>
            </a:r>
            <a:r>
              <a:rPr lang="en-US" dirty="0"/>
              <a:t> </a:t>
            </a:r>
            <a:r>
              <a:rPr lang="en-US" dirty="0" err="1"/>
              <a:t>utama</a:t>
            </a:r>
            <a:r>
              <a:rPr lang="en-US" dirty="0"/>
              <a:t> yang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Big Data Platform: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b="1" i="1" dirty="0"/>
              <a:t>Integration</a:t>
            </a:r>
            <a:br>
              <a:rPr lang="en-US" sz="2400" i="1" dirty="0"/>
            </a:br>
            <a:r>
              <a:rPr lang="en-US" sz="2000" dirty="0" err="1"/>
              <a:t>Sebuah</a:t>
            </a:r>
            <a:r>
              <a:rPr lang="en-US" sz="2000" dirty="0"/>
              <a:t> platform big data </a:t>
            </a:r>
            <a:r>
              <a:rPr lang="en-US" sz="2000" dirty="0" err="1"/>
              <a:t>idealnya</a:t>
            </a:r>
            <a:r>
              <a:rPr lang="en-US" sz="2000" dirty="0"/>
              <a:t>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mengelola</a:t>
            </a:r>
            <a:r>
              <a:rPr lang="en-US" sz="2000" dirty="0"/>
              <a:t> </a:t>
            </a:r>
            <a:r>
              <a:rPr lang="en-US" sz="2000" dirty="0" err="1"/>
              <a:t>seluruh</a:t>
            </a:r>
            <a:r>
              <a:rPr lang="en-US" sz="2000" dirty="0"/>
              <a:t> data.</a:t>
            </a:r>
            <a:br>
              <a:rPr lang="en-US" sz="2000" dirty="0"/>
            </a:br>
            <a:r>
              <a:rPr lang="en-US" sz="2000" dirty="0" err="1"/>
              <a:t>contoh</a:t>
            </a:r>
            <a:r>
              <a:rPr lang="en-US" sz="2000" dirty="0"/>
              <a:t> : Hadoop Distributed File System (HDFS) </a:t>
            </a:r>
            <a:r>
              <a:rPr lang="en-US" sz="2000" dirty="0" err="1"/>
              <a:t>menyimpan</a:t>
            </a:r>
            <a:r>
              <a:rPr lang="en-US" sz="2000" dirty="0"/>
              <a:t> data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banyak</a:t>
            </a:r>
            <a:r>
              <a:rPr lang="en-US" sz="2000" dirty="0"/>
              <a:t> </a:t>
            </a:r>
            <a:r>
              <a:rPr lang="en-US" sz="2000" dirty="0" err="1"/>
              <a:t>lokasi</a:t>
            </a:r>
            <a:r>
              <a:rPr lang="en-US" sz="2000" dirty="0"/>
              <a:t> dan </a:t>
            </a:r>
            <a:r>
              <a:rPr lang="en-US" sz="2000" dirty="0" err="1"/>
              <a:t>membuat</a:t>
            </a:r>
            <a:r>
              <a:rPr lang="en-US" sz="2000" dirty="0"/>
              <a:t> </a:t>
            </a:r>
            <a:r>
              <a:rPr lang="en-US" sz="2000" dirty="0" err="1"/>
              <a:t>sebuah</a:t>
            </a:r>
            <a:r>
              <a:rPr lang="en-US" sz="2000" dirty="0"/>
              <a:t> </a:t>
            </a:r>
            <a:r>
              <a:rPr lang="en-US" sz="2000" dirty="0" err="1"/>
              <a:t>pusat</a:t>
            </a:r>
            <a:r>
              <a:rPr lang="en-US" sz="2000" dirty="0"/>
              <a:t> </a:t>
            </a:r>
            <a:r>
              <a:rPr lang="en-US" sz="2000" dirty="0" err="1"/>
              <a:t>penyimpanan</a:t>
            </a:r>
            <a:r>
              <a:rPr lang="en-US" sz="2000" dirty="0"/>
              <a:t> dan </a:t>
            </a:r>
            <a:r>
              <a:rPr lang="en-US" sz="2000" dirty="0" err="1"/>
              <a:t>pemrosesan</a:t>
            </a:r>
            <a:r>
              <a:rPr lang="en-US" sz="2000" dirty="0"/>
              <a:t> </a:t>
            </a:r>
            <a:r>
              <a:rPr lang="en-US" sz="2000" dirty="0" err="1"/>
              <a:t>seluruh</a:t>
            </a:r>
            <a:r>
              <a:rPr lang="en-US" sz="2000" dirty="0"/>
              <a:t> data </a:t>
            </a:r>
            <a:r>
              <a:rPr lang="en-US" sz="2000" dirty="0" err="1"/>
              <a:t>tersebut</a:t>
            </a:r>
            <a:r>
              <a:rPr lang="en-US" sz="2000" dirty="0"/>
              <a:t>.</a:t>
            </a:r>
            <a:br>
              <a:rPr lang="en-US" sz="2000" dirty="0"/>
            </a:br>
            <a:endParaRPr lang="en-US" sz="2400" i="1" dirty="0"/>
          </a:p>
          <a:p>
            <a:pPr marL="514350" indent="-514350">
              <a:buFont typeface="+mj-lt"/>
              <a:buAutoNum type="arabicPeriod"/>
            </a:pPr>
            <a:r>
              <a:rPr lang="en-US" sz="2400" b="1" i="1" dirty="0"/>
              <a:t>Analysis</a:t>
            </a:r>
            <a:br>
              <a:rPr lang="en-US" sz="2400" i="1" dirty="0"/>
            </a:br>
            <a:r>
              <a:rPr lang="en-US" sz="2100" dirty="0" err="1"/>
              <a:t>Analisis</a:t>
            </a:r>
            <a:r>
              <a:rPr lang="en-US" sz="2100" dirty="0"/>
              <a:t> big data </a:t>
            </a:r>
            <a:r>
              <a:rPr lang="en-US" sz="2100" dirty="0" err="1"/>
              <a:t>dilakukan</a:t>
            </a:r>
            <a:r>
              <a:rPr lang="en-US" sz="2100" dirty="0"/>
              <a:t> </a:t>
            </a:r>
            <a:r>
              <a:rPr lang="en-US" sz="2100" dirty="0" err="1"/>
              <a:t>untuk</a:t>
            </a:r>
            <a:r>
              <a:rPr lang="en-US" sz="2100" dirty="0"/>
              <a:t> </a:t>
            </a:r>
            <a:r>
              <a:rPr lang="en-US" sz="2100" dirty="0" err="1"/>
              <a:t>memberikan</a:t>
            </a:r>
            <a:r>
              <a:rPr lang="en-US" sz="2100" dirty="0"/>
              <a:t> </a:t>
            </a:r>
            <a:r>
              <a:rPr lang="en-US" sz="2100" dirty="0" err="1"/>
              <a:t>layanan</a:t>
            </a:r>
            <a:r>
              <a:rPr lang="en-US" sz="2100" dirty="0"/>
              <a:t> yang </a:t>
            </a:r>
            <a:r>
              <a:rPr lang="en-US" sz="2100" dirty="0" err="1"/>
              <a:t>sesuai</a:t>
            </a:r>
            <a:r>
              <a:rPr lang="en-US" sz="2100" dirty="0"/>
              <a:t> </a:t>
            </a:r>
            <a:r>
              <a:rPr lang="en-US" sz="2100" dirty="0" err="1"/>
              <a:t>dengan</a:t>
            </a:r>
            <a:r>
              <a:rPr lang="en-US" sz="2100" dirty="0"/>
              <a:t> yang </a:t>
            </a:r>
            <a:r>
              <a:rPr lang="en-US" sz="2100" dirty="0" err="1"/>
              <a:t>dibutuhkan</a:t>
            </a:r>
            <a:r>
              <a:rPr lang="en-US" sz="2100" dirty="0"/>
              <a:t> </a:t>
            </a:r>
            <a:r>
              <a:rPr lang="en-US" sz="2100" dirty="0" err="1"/>
              <a:t>berdasarkan</a:t>
            </a:r>
            <a:r>
              <a:rPr lang="en-US" sz="2100" dirty="0"/>
              <a:t> </a:t>
            </a:r>
            <a:r>
              <a:rPr lang="en-US" sz="2100" i="1" dirty="0"/>
              <a:t>trend</a:t>
            </a:r>
            <a:r>
              <a:rPr lang="en-US" sz="2100" dirty="0"/>
              <a:t> </a:t>
            </a:r>
            <a:r>
              <a:rPr lang="en-US" sz="2100" dirty="0" err="1"/>
              <a:t>atau</a:t>
            </a:r>
            <a:r>
              <a:rPr lang="en-US" sz="2100" dirty="0"/>
              <a:t> </a:t>
            </a:r>
            <a:r>
              <a:rPr lang="en-US" sz="2100" dirty="0" err="1"/>
              <a:t>kecenderungan</a:t>
            </a:r>
            <a:r>
              <a:rPr lang="en-US" sz="2100" dirty="0"/>
              <a:t> data-data yang </a:t>
            </a:r>
            <a:r>
              <a:rPr lang="en-US" sz="2100" dirty="0" err="1"/>
              <a:t>ada</a:t>
            </a:r>
            <a:br>
              <a:rPr lang="en-US" sz="2100" dirty="0"/>
            </a:br>
            <a:r>
              <a:rPr lang="en-US" sz="2100" dirty="0" err="1"/>
              <a:t>contoh</a:t>
            </a:r>
            <a:r>
              <a:rPr lang="en-US" sz="2100" dirty="0"/>
              <a:t>: Walmart </a:t>
            </a:r>
            <a:r>
              <a:rPr lang="en-US" sz="2100" dirty="0" err="1"/>
              <a:t>menggunakan</a:t>
            </a:r>
            <a:r>
              <a:rPr lang="en-US" sz="2100" dirty="0"/>
              <a:t> search engine </a:t>
            </a:r>
            <a:r>
              <a:rPr lang="en-US" sz="2100" dirty="0" err="1"/>
              <a:t>untuk</a:t>
            </a:r>
            <a:r>
              <a:rPr lang="en-US" sz="2100" dirty="0"/>
              <a:t> </a:t>
            </a:r>
            <a:r>
              <a:rPr lang="en-US" sz="2100" dirty="0" err="1"/>
              <a:t>menganalisis</a:t>
            </a:r>
            <a:r>
              <a:rPr lang="en-US" sz="2100" dirty="0"/>
              <a:t> </a:t>
            </a:r>
            <a:r>
              <a:rPr lang="en-US" sz="2100" i="1" dirty="0"/>
              <a:t>behavior</a:t>
            </a:r>
            <a:r>
              <a:rPr lang="en-US" sz="2100" dirty="0"/>
              <a:t> </a:t>
            </a:r>
            <a:r>
              <a:rPr lang="en-US" sz="2100" dirty="0" err="1"/>
              <a:t>pengguna</a:t>
            </a:r>
            <a:r>
              <a:rPr lang="en-US" sz="2100" dirty="0"/>
              <a:t> </a:t>
            </a:r>
            <a:r>
              <a:rPr lang="en-US" sz="2100" dirty="0" err="1"/>
              <a:t>untuk</a:t>
            </a:r>
            <a:r>
              <a:rPr lang="en-US" sz="2100" dirty="0"/>
              <a:t> </a:t>
            </a:r>
            <a:r>
              <a:rPr lang="en-US" sz="2100" dirty="0" err="1"/>
              <a:t>memberikan</a:t>
            </a:r>
            <a:r>
              <a:rPr lang="en-US" sz="2100" dirty="0"/>
              <a:t> </a:t>
            </a:r>
            <a:r>
              <a:rPr lang="en-US" sz="2100" i="1" dirty="0"/>
              <a:t>suggestion</a:t>
            </a:r>
            <a:r>
              <a:rPr lang="en-US" sz="2100" dirty="0"/>
              <a:t> </a:t>
            </a:r>
            <a:r>
              <a:rPr lang="en-US" sz="2100" dirty="0" err="1"/>
              <a:t>untuk</a:t>
            </a:r>
            <a:r>
              <a:rPr lang="en-US" sz="2100" dirty="0"/>
              <a:t> item-item yang </a:t>
            </a:r>
            <a:r>
              <a:rPr lang="en-US" sz="2100" dirty="0" err="1"/>
              <a:t>mungkin</a:t>
            </a:r>
            <a:r>
              <a:rPr lang="en-US" sz="2100" dirty="0"/>
              <a:t> </a:t>
            </a:r>
            <a:r>
              <a:rPr lang="en-US" sz="2100" dirty="0" err="1"/>
              <a:t>disukai</a:t>
            </a:r>
            <a:r>
              <a:rPr lang="en-US" sz="2100" dirty="0"/>
              <a:t> user.</a:t>
            </a:r>
          </a:p>
          <a:p>
            <a:pPr marL="514350" indent="-514350">
              <a:buFont typeface="+mj-lt"/>
              <a:buAutoNum type="arabicPeriod"/>
            </a:pPr>
            <a:endParaRPr lang="en-US" sz="24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C65DD-827C-447E-9931-39A7DF6FC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3158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sz="3200" dirty="0"/>
              <a:t>Big Data Platform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sz="2400" b="1" i="1" dirty="0"/>
              <a:t>Visualization</a:t>
            </a:r>
            <a:br>
              <a:rPr lang="en-US" sz="2400" i="1" dirty="0"/>
            </a:br>
            <a:r>
              <a:rPr lang="en-US" sz="2000" dirty="0"/>
              <a:t>Big data </a:t>
            </a:r>
            <a:r>
              <a:rPr lang="en-US" sz="2000" dirty="0" err="1"/>
              <a:t>harus</a:t>
            </a:r>
            <a:r>
              <a:rPr lang="en-US" sz="2000" dirty="0"/>
              <a:t>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divisualisasikan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bentuk</a:t>
            </a:r>
            <a:r>
              <a:rPr lang="en-US" sz="2000" dirty="0"/>
              <a:t> </a:t>
            </a:r>
            <a:r>
              <a:rPr lang="en-US" sz="2000" dirty="0" err="1"/>
              <a:t>grafis</a:t>
            </a:r>
            <a:r>
              <a:rPr lang="en-US" sz="2000" dirty="0"/>
              <a:t> agar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mudah</a:t>
            </a:r>
            <a:r>
              <a:rPr lang="en-US" sz="2000" dirty="0"/>
              <a:t> </a:t>
            </a:r>
            <a:r>
              <a:rPr lang="en-US" sz="2000" dirty="0" err="1"/>
              <a:t>dipahami</a:t>
            </a:r>
            <a:r>
              <a:rPr lang="en-US" sz="2000" dirty="0"/>
              <a:t> oleh </a:t>
            </a:r>
            <a:r>
              <a:rPr lang="en-US" sz="2000" dirty="0" err="1"/>
              <a:t>siapapun</a:t>
            </a:r>
            <a:r>
              <a:rPr lang="en-US" sz="2000" dirty="0"/>
              <a:t>, </a:t>
            </a:r>
            <a:r>
              <a:rPr lang="en-US" sz="2000" dirty="0" err="1"/>
              <a:t>terutama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para </a:t>
            </a:r>
            <a:r>
              <a:rPr lang="en-US" sz="2000" dirty="0" err="1"/>
              <a:t>pengguna</a:t>
            </a:r>
            <a:r>
              <a:rPr lang="en-US" sz="2000" dirty="0"/>
              <a:t> yang </a:t>
            </a:r>
            <a:r>
              <a:rPr lang="en-US" sz="2000" dirty="0" err="1"/>
              <a:t>tidak</a:t>
            </a:r>
            <a:r>
              <a:rPr lang="en-US" sz="2000" dirty="0"/>
              <a:t> </a:t>
            </a:r>
            <a:r>
              <a:rPr lang="en-US" sz="2000" dirty="0" err="1"/>
              <a:t>memahami</a:t>
            </a:r>
            <a:r>
              <a:rPr lang="en-US" sz="2000" dirty="0"/>
              <a:t> </a:t>
            </a:r>
            <a:r>
              <a:rPr lang="en-US" sz="2000" dirty="0" err="1"/>
              <a:t>teknis</a:t>
            </a:r>
            <a:r>
              <a:rPr lang="en-US" sz="2000" dirty="0"/>
              <a:t>.</a:t>
            </a:r>
            <a:br>
              <a:rPr lang="en-US" sz="2000" dirty="0"/>
            </a:br>
            <a:r>
              <a:rPr lang="en-US" sz="2000" dirty="0" err="1"/>
              <a:t>Contoh</a:t>
            </a:r>
            <a:r>
              <a:rPr lang="en-US" sz="2000" dirty="0"/>
              <a:t> </a:t>
            </a:r>
            <a:br>
              <a:rPr lang="en-US" sz="2000" dirty="0"/>
            </a:br>
            <a:endParaRPr lang="en-US" sz="2400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2969D6-EAC0-4353-95BD-E5FDC45DA2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251" t="23387" r="18500" b="26189"/>
          <a:stretch/>
        </p:blipFill>
        <p:spPr>
          <a:xfrm>
            <a:off x="4366320" y="3716436"/>
            <a:ext cx="4320480" cy="25922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F402F34-403A-475C-8476-9B8146126D0E}"/>
              </a:ext>
            </a:extLst>
          </p:cNvPr>
          <p:cNvSpPr txBox="1"/>
          <p:nvPr/>
        </p:nvSpPr>
        <p:spPr>
          <a:xfrm>
            <a:off x="971600" y="4001452"/>
            <a:ext cx="31066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Visualisasi</a:t>
            </a:r>
            <a:r>
              <a:rPr lang="en-US" dirty="0"/>
              <a:t> </a:t>
            </a:r>
            <a:r>
              <a:rPr lang="en-US" dirty="0" err="1"/>
              <a:t>temperatur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daerah</a:t>
            </a:r>
            <a:r>
              <a:rPr lang="en-US" dirty="0"/>
              <a:t> pada peta, user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mudah</a:t>
            </a:r>
            <a:r>
              <a:rPr lang="en-US" dirty="0"/>
              <a:t> </a:t>
            </a:r>
            <a:r>
              <a:rPr lang="en-US" dirty="0" err="1"/>
              <a:t>memahaminya</a:t>
            </a:r>
            <a:r>
              <a:rPr lang="en-US" dirty="0"/>
              <a:t> </a:t>
            </a:r>
            <a:r>
              <a:rPr lang="en-US" dirty="0" err="1"/>
              <a:t>dibandingkan</a:t>
            </a:r>
            <a:r>
              <a:rPr lang="en-US" dirty="0"/>
              <a:t>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err="1"/>
              <a:t>menampilkan</a:t>
            </a:r>
            <a:r>
              <a:rPr lang="en-US" dirty="0"/>
              <a:t> data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tabel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0792B9-DB5B-4617-8B64-6A250B55B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2322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sz="3200" dirty="0"/>
              <a:t>Big Data Platform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buAutoNum type="arabicPeriod" startAt="4"/>
            </a:pPr>
            <a:r>
              <a:rPr lang="en-US" sz="3100" b="1" i="1" dirty="0"/>
              <a:t>Workload</a:t>
            </a:r>
            <a:r>
              <a:rPr lang="en-US" sz="3100" i="1" dirty="0"/>
              <a:t> </a:t>
            </a:r>
            <a:r>
              <a:rPr lang="en-US" sz="3100" b="1" i="1" dirty="0"/>
              <a:t>Optimization</a:t>
            </a:r>
            <a:br>
              <a:rPr lang="en-US" sz="3100" b="1" i="1" dirty="0"/>
            </a:br>
            <a:r>
              <a:rPr lang="en-US" sz="3100" dirty="0" err="1"/>
              <a:t>Optimalisasi</a:t>
            </a:r>
            <a:r>
              <a:rPr lang="en-US" sz="3100" dirty="0"/>
              <a:t> </a:t>
            </a:r>
            <a:r>
              <a:rPr lang="en-US" sz="3100" dirty="0" err="1"/>
              <a:t>sumber</a:t>
            </a:r>
            <a:r>
              <a:rPr lang="en-US" sz="3100" dirty="0"/>
              <a:t> </a:t>
            </a:r>
            <a:r>
              <a:rPr lang="en-US" sz="3100" dirty="0" err="1"/>
              <a:t>daya</a:t>
            </a:r>
            <a:r>
              <a:rPr lang="en-US" sz="3100" dirty="0"/>
              <a:t> </a:t>
            </a:r>
            <a:r>
              <a:rPr lang="en-US" sz="3100" i="1" dirty="0"/>
              <a:t>open source</a:t>
            </a:r>
            <a:r>
              <a:rPr lang="en-US" sz="3100" dirty="0"/>
              <a:t> </a:t>
            </a:r>
            <a:r>
              <a:rPr lang="en-US" sz="3100" dirty="0" err="1"/>
              <a:t>untuk</a:t>
            </a:r>
            <a:r>
              <a:rPr lang="en-US" sz="3100" dirty="0"/>
              <a:t> </a:t>
            </a:r>
            <a:r>
              <a:rPr lang="en-US" sz="3100" dirty="0" err="1"/>
              <a:t>meningkatkan</a:t>
            </a:r>
            <a:r>
              <a:rPr lang="en-US" sz="3100" dirty="0"/>
              <a:t> </a:t>
            </a:r>
            <a:r>
              <a:rPr lang="en-US" sz="3100" dirty="0" err="1"/>
              <a:t>efisiensi</a:t>
            </a:r>
            <a:r>
              <a:rPr lang="en-US" sz="3100" dirty="0"/>
              <a:t> </a:t>
            </a:r>
            <a:r>
              <a:rPr lang="en-US" sz="3100" dirty="0" err="1"/>
              <a:t>penyimpanan</a:t>
            </a:r>
            <a:r>
              <a:rPr lang="en-US" sz="3100" dirty="0"/>
              <a:t> dan </a:t>
            </a:r>
            <a:r>
              <a:rPr lang="en-US" sz="3100" dirty="0" err="1"/>
              <a:t>pemrosesan</a:t>
            </a:r>
            <a:r>
              <a:rPr lang="en-US" sz="3100" dirty="0"/>
              <a:t> data</a:t>
            </a:r>
            <a:endParaRPr lang="en-US" sz="2300" dirty="0"/>
          </a:p>
          <a:p>
            <a:pPr marL="457200" indent="-457200">
              <a:buAutoNum type="arabicPeriod" startAt="4"/>
            </a:pPr>
            <a:endParaRPr lang="en-US" sz="3100" b="1" i="1" dirty="0"/>
          </a:p>
          <a:p>
            <a:pPr marL="457200" indent="-457200">
              <a:buFont typeface="Arial" pitchFamily="34" charset="0"/>
              <a:buAutoNum type="arabicPeriod" startAt="4"/>
            </a:pPr>
            <a:r>
              <a:rPr lang="en-US" sz="3100" b="1" i="1" dirty="0"/>
              <a:t>Security</a:t>
            </a:r>
            <a:br>
              <a:rPr lang="en-US" sz="3100" b="1" i="1" dirty="0"/>
            </a:br>
            <a:r>
              <a:rPr lang="en-US" sz="2600" dirty="0" err="1"/>
              <a:t>Privasi</a:t>
            </a:r>
            <a:r>
              <a:rPr lang="en-US" sz="2600" dirty="0"/>
              <a:t> data </a:t>
            </a:r>
            <a:r>
              <a:rPr lang="en-US" sz="2600" dirty="0" err="1"/>
              <a:t>setiap</a:t>
            </a:r>
            <a:r>
              <a:rPr lang="en-US" sz="2600" dirty="0"/>
              <a:t> orang </a:t>
            </a:r>
            <a:r>
              <a:rPr lang="en-US" sz="2600" dirty="0" err="1"/>
              <a:t>harus</a:t>
            </a:r>
            <a:r>
              <a:rPr lang="en-US" sz="2600" dirty="0"/>
              <a:t> </a:t>
            </a:r>
            <a:r>
              <a:rPr lang="en-US" sz="2600" dirty="0" err="1"/>
              <a:t>dijamin</a:t>
            </a:r>
            <a:r>
              <a:rPr lang="en-US" sz="2600" dirty="0"/>
              <a:t> dan </a:t>
            </a:r>
            <a:r>
              <a:rPr lang="en-US" sz="2600" dirty="0" err="1"/>
              <a:t>dilindungi</a:t>
            </a:r>
            <a:r>
              <a:rPr lang="en-US" sz="2600" dirty="0"/>
              <a:t> </a:t>
            </a:r>
            <a:r>
              <a:rPr lang="en-US" sz="2600" dirty="0" err="1"/>
              <a:t>dengan</a:t>
            </a:r>
            <a:r>
              <a:rPr lang="en-US" sz="2600" dirty="0"/>
              <a:t> </a:t>
            </a:r>
            <a:r>
              <a:rPr lang="en-US" sz="2600" dirty="0" err="1"/>
              <a:t>berkembangnya</a:t>
            </a:r>
            <a:r>
              <a:rPr lang="en-US" sz="2600" dirty="0"/>
              <a:t> </a:t>
            </a:r>
            <a:r>
              <a:rPr lang="en-US" sz="2600" dirty="0" err="1"/>
              <a:t>penerapan</a:t>
            </a:r>
            <a:r>
              <a:rPr lang="en-US" sz="2600" dirty="0"/>
              <a:t> big data. </a:t>
            </a:r>
            <a:r>
              <a:rPr lang="en-US" sz="2600" dirty="0" err="1"/>
              <a:t>Dalam</a:t>
            </a:r>
            <a:r>
              <a:rPr lang="en-US" sz="2600" dirty="0"/>
              <a:t> </a:t>
            </a:r>
            <a:r>
              <a:rPr lang="en-US" sz="2600" dirty="0" err="1"/>
              <a:t>penerapan</a:t>
            </a:r>
            <a:r>
              <a:rPr lang="en-US" sz="2600" dirty="0"/>
              <a:t> big data, </a:t>
            </a:r>
            <a:r>
              <a:rPr lang="en-US" sz="2600" dirty="0" err="1"/>
              <a:t>harus</a:t>
            </a:r>
            <a:r>
              <a:rPr lang="en-US" sz="2600" dirty="0"/>
              <a:t> </a:t>
            </a:r>
            <a:r>
              <a:rPr lang="en-US" sz="2600" dirty="0" err="1"/>
              <a:t>selalu</a:t>
            </a:r>
            <a:r>
              <a:rPr lang="en-US" sz="2600" dirty="0"/>
              <a:t> </a:t>
            </a:r>
            <a:r>
              <a:rPr lang="en-US" sz="2600" dirty="0" err="1"/>
              <a:t>dipertimbangkan</a:t>
            </a:r>
            <a:r>
              <a:rPr lang="en-US" sz="2600" dirty="0"/>
              <a:t> </a:t>
            </a:r>
            <a:r>
              <a:rPr lang="en-US" sz="2600" dirty="0" err="1"/>
              <a:t>bagaimana</a:t>
            </a:r>
            <a:r>
              <a:rPr lang="en-US" sz="2600" dirty="0"/>
              <a:t> data </a:t>
            </a:r>
            <a:r>
              <a:rPr lang="en-US" sz="2600" dirty="0" err="1"/>
              <a:t>diperoleh</a:t>
            </a:r>
            <a:r>
              <a:rPr lang="en-US" sz="2600" dirty="0"/>
              <a:t>, </a:t>
            </a:r>
            <a:r>
              <a:rPr lang="en-US" sz="2600" dirty="0" err="1"/>
              <a:t>digunakan</a:t>
            </a:r>
            <a:r>
              <a:rPr lang="en-US" sz="2600" dirty="0"/>
              <a:t>, </a:t>
            </a:r>
            <a:r>
              <a:rPr lang="en-US" sz="2600" dirty="0" err="1"/>
              <a:t>diproses</a:t>
            </a:r>
            <a:r>
              <a:rPr lang="en-US" sz="2600" dirty="0"/>
              <a:t>, </a:t>
            </a:r>
            <a:r>
              <a:rPr lang="en-US" sz="2600" dirty="0" err="1"/>
              <a:t>serta</a:t>
            </a:r>
            <a:r>
              <a:rPr lang="en-US" sz="2600" dirty="0"/>
              <a:t> </a:t>
            </a:r>
            <a:r>
              <a:rPr lang="en-US" sz="2600" dirty="0" err="1"/>
              <a:t>direpresentasikan</a:t>
            </a:r>
            <a:r>
              <a:rPr lang="en-US" sz="2600" dirty="0"/>
              <a:t>. </a:t>
            </a:r>
            <a:r>
              <a:rPr lang="en-US" sz="2600" dirty="0" err="1"/>
              <a:t>Selain</a:t>
            </a:r>
            <a:r>
              <a:rPr lang="en-US" sz="2600" dirty="0"/>
              <a:t> </a:t>
            </a:r>
            <a:r>
              <a:rPr lang="en-US" sz="2600" dirty="0" err="1"/>
              <a:t>itu</a:t>
            </a:r>
            <a:r>
              <a:rPr lang="en-US" sz="2600" dirty="0"/>
              <a:t> </a:t>
            </a:r>
            <a:r>
              <a:rPr lang="en-US" sz="2600" dirty="0" err="1"/>
              <a:t>organisasi</a:t>
            </a:r>
            <a:r>
              <a:rPr lang="en-US" sz="2600" dirty="0"/>
              <a:t>/</a:t>
            </a:r>
            <a:r>
              <a:rPr lang="en-US" sz="2600" dirty="0" err="1"/>
              <a:t>perusahaan</a:t>
            </a:r>
            <a:r>
              <a:rPr lang="en-US" sz="2600" dirty="0"/>
              <a:t> juga </a:t>
            </a:r>
            <a:r>
              <a:rPr lang="en-US" sz="2600" dirty="0" err="1"/>
              <a:t>harus</a:t>
            </a:r>
            <a:r>
              <a:rPr lang="en-US" sz="2600" dirty="0"/>
              <a:t> </a:t>
            </a:r>
            <a:r>
              <a:rPr lang="en-US" sz="2600" dirty="0" err="1"/>
              <a:t>menerapkan</a:t>
            </a:r>
            <a:r>
              <a:rPr lang="en-US" sz="2600" dirty="0"/>
              <a:t> </a:t>
            </a:r>
            <a:r>
              <a:rPr lang="en-US" sz="2600" dirty="0" err="1"/>
              <a:t>aturan</a:t>
            </a:r>
            <a:r>
              <a:rPr lang="en-US" sz="2600" dirty="0"/>
              <a:t> control dan </a:t>
            </a:r>
            <a:r>
              <a:rPr lang="en-US" sz="2600" i="1" dirty="0"/>
              <a:t>privacy policies</a:t>
            </a:r>
            <a:r>
              <a:rPr lang="en-US" sz="2600" dirty="0"/>
              <a:t> </a:t>
            </a:r>
            <a:r>
              <a:rPr lang="en-US" sz="2600" dirty="0" err="1"/>
              <a:t>untuk</a:t>
            </a:r>
            <a:r>
              <a:rPr lang="en-US" sz="2600" dirty="0"/>
              <a:t> </a:t>
            </a:r>
            <a:r>
              <a:rPr lang="en-US" sz="2600" dirty="0" err="1"/>
              <a:t>menjamin</a:t>
            </a:r>
            <a:r>
              <a:rPr lang="en-US" sz="2600" dirty="0"/>
              <a:t> </a:t>
            </a:r>
            <a:r>
              <a:rPr lang="en-US" sz="2600" dirty="0" err="1"/>
              <a:t>keamanan</a:t>
            </a:r>
            <a:r>
              <a:rPr lang="en-US" sz="2600" dirty="0"/>
              <a:t> data dan user.</a:t>
            </a:r>
            <a:br>
              <a:rPr lang="en-US" sz="2600" b="1" i="1" dirty="0"/>
            </a:br>
            <a:endParaRPr lang="en-US" sz="2600" b="1" i="1" dirty="0"/>
          </a:p>
          <a:p>
            <a:pPr marL="0" indent="0">
              <a:buNone/>
            </a:pPr>
            <a:endParaRPr lang="en-US" sz="2300" b="1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2C8BB4-BB71-4959-B8CC-AADBBB618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8248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1"/>
            <a:r>
              <a:rPr lang="en-US" sz="3200" dirty="0"/>
              <a:t>Big Data and Data Science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5640"/>
            <a:ext cx="8229600" cy="461220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dirty="0" err="1"/>
              <a:t>Beberapa</a:t>
            </a:r>
            <a:r>
              <a:rPr lang="en-US" sz="2400" dirty="0"/>
              <a:t> Technical Skills </a:t>
            </a:r>
            <a:r>
              <a:rPr lang="en-US" sz="2400" dirty="0" err="1"/>
              <a:t>untuk</a:t>
            </a:r>
            <a:r>
              <a:rPr lang="en-US" sz="2400" dirty="0"/>
              <a:t> Data Scientists:</a:t>
            </a:r>
          </a:p>
          <a:p>
            <a:r>
              <a:rPr lang="en-US" sz="2400" dirty="0"/>
              <a:t>Hadoop</a:t>
            </a:r>
            <a:br>
              <a:rPr lang="en-US" sz="2400" dirty="0"/>
            </a:br>
            <a:r>
              <a:rPr lang="en-US" sz="2000" dirty="0"/>
              <a:t>open source platform </a:t>
            </a:r>
            <a:r>
              <a:rPr lang="en-US" sz="2000" dirty="0" err="1"/>
              <a:t>untuk</a:t>
            </a:r>
            <a:r>
              <a:rPr lang="en-US" sz="2000" dirty="0"/>
              <a:t> distributed massive data computing</a:t>
            </a:r>
            <a:endParaRPr lang="en-US" sz="2400" dirty="0"/>
          </a:p>
          <a:p>
            <a:r>
              <a:rPr lang="en-US" sz="2400" dirty="0"/>
              <a:t>Apache Oozie</a:t>
            </a:r>
            <a:br>
              <a:rPr lang="en-US" sz="2400" dirty="0"/>
            </a:br>
            <a:r>
              <a:rPr lang="en-US" sz="2000" dirty="0"/>
              <a:t>Scheduling system </a:t>
            </a:r>
            <a:r>
              <a:rPr lang="en-US" sz="2000" dirty="0" err="1"/>
              <a:t>berbasis</a:t>
            </a:r>
            <a:r>
              <a:rPr lang="en-US" sz="2000" dirty="0"/>
              <a:t> server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mengelola</a:t>
            </a:r>
            <a:r>
              <a:rPr lang="en-US" sz="2000" dirty="0"/>
              <a:t> jobs pada </a:t>
            </a:r>
            <a:r>
              <a:rPr lang="en-US" sz="2000" dirty="0" err="1"/>
              <a:t>hadoop</a:t>
            </a:r>
            <a:endParaRPr lang="en-US" sz="2400" dirty="0"/>
          </a:p>
          <a:p>
            <a:r>
              <a:rPr lang="en-US" sz="2400" dirty="0"/>
              <a:t>Apache Hive</a:t>
            </a:r>
            <a:br>
              <a:rPr lang="en-US" sz="2400" dirty="0"/>
            </a:br>
            <a:r>
              <a:rPr lang="en-US" sz="2000" dirty="0"/>
              <a:t>data warehouse software project </a:t>
            </a:r>
            <a:r>
              <a:rPr lang="en-US" sz="2000" dirty="0" err="1"/>
              <a:t>untuk</a:t>
            </a:r>
            <a:r>
              <a:rPr lang="en-US" sz="2000" dirty="0"/>
              <a:t> data query dan </a:t>
            </a:r>
            <a:r>
              <a:rPr lang="en-US" sz="2000" dirty="0" err="1"/>
              <a:t>analisis</a:t>
            </a:r>
            <a:endParaRPr lang="en-US" sz="2400" dirty="0"/>
          </a:p>
          <a:p>
            <a:r>
              <a:rPr lang="en-US" sz="2400" dirty="0"/>
              <a:t>Apache Flume</a:t>
            </a:r>
            <a:br>
              <a:rPr lang="en-US" sz="2400" dirty="0"/>
            </a:br>
            <a:r>
              <a:rPr lang="en-US" sz="2200" dirty="0"/>
              <a:t>software </a:t>
            </a:r>
            <a:r>
              <a:rPr lang="en-US" sz="2200" dirty="0" err="1"/>
              <a:t>untuk</a:t>
            </a:r>
            <a:r>
              <a:rPr lang="en-US" sz="2200" dirty="0"/>
              <a:t> log data collection, aggregation, migration</a:t>
            </a:r>
          </a:p>
          <a:p>
            <a:r>
              <a:rPr lang="en-US" sz="2400" dirty="0"/>
              <a:t>Apache Spark</a:t>
            </a:r>
            <a:br>
              <a:rPr lang="en-US" sz="2400" dirty="0"/>
            </a:br>
            <a:r>
              <a:rPr lang="en-US" sz="2200" dirty="0"/>
              <a:t>open-source distributed general-purpose cluster-computing framework (programming interface)</a:t>
            </a:r>
            <a:endParaRPr lang="en-US" sz="2400" dirty="0"/>
          </a:p>
          <a:p>
            <a:r>
              <a:rPr lang="en-US" sz="2400" dirty="0"/>
              <a:t>Apache Pig</a:t>
            </a:r>
            <a:br>
              <a:rPr lang="en-US" sz="2400" dirty="0"/>
            </a:br>
            <a:r>
              <a:rPr lang="en-US" sz="2200" dirty="0"/>
              <a:t>Platform </a:t>
            </a:r>
            <a:r>
              <a:rPr lang="en-US" sz="2200" dirty="0" err="1"/>
              <a:t>untuk</a:t>
            </a:r>
            <a:r>
              <a:rPr lang="en-US" sz="2200" dirty="0"/>
              <a:t> </a:t>
            </a:r>
            <a:r>
              <a:rPr lang="en-US" sz="2200" dirty="0" err="1"/>
              <a:t>membuat</a:t>
            </a:r>
            <a:r>
              <a:rPr lang="en-US" sz="2200" dirty="0"/>
              <a:t> program </a:t>
            </a:r>
            <a:r>
              <a:rPr lang="en-US" sz="2200" dirty="0" err="1"/>
              <a:t>untuk</a:t>
            </a:r>
            <a:r>
              <a:rPr lang="en-US" sz="2200" dirty="0"/>
              <a:t> </a:t>
            </a:r>
            <a:r>
              <a:rPr lang="en-US" sz="2200" dirty="0" err="1"/>
              <a:t>dijalankan</a:t>
            </a:r>
            <a:r>
              <a:rPr lang="en-US" sz="2200" dirty="0"/>
              <a:t> pada </a:t>
            </a:r>
            <a:r>
              <a:rPr lang="en-US" sz="2200" dirty="0" err="1"/>
              <a:t>hadoop</a:t>
            </a:r>
            <a:endParaRPr lang="en-US" sz="2400" dirty="0"/>
          </a:p>
          <a:p>
            <a:r>
              <a:rPr lang="en-US" sz="2400" dirty="0"/>
              <a:t>Apache Sqoop</a:t>
            </a:r>
            <a:br>
              <a:rPr lang="en-US" sz="2400" dirty="0"/>
            </a:br>
            <a:r>
              <a:rPr lang="en-US" sz="2200" dirty="0"/>
              <a:t>Command line Interface (CLI) </a:t>
            </a:r>
            <a:r>
              <a:rPr lang="en-US" sz="2200" dirty="0" err="1"/>
              <a:t>untuk</a:t>
            </a:r>
            <a:r>
              <a:rPr lang="en-US" sz="2200" dirty="0"/>
              <a:t> transfer data </a:t>
            </a:r>
            <a:r>
              <a:rPr lang="en-US" sz="2200" dirty="0" err="1"/>
              <a:t>antar</a:t>
            </a:r>
            <a:r>
              <a:rPr lang="en-US" sz="2200" dirty="0"/>
              <a:t> relational database pada </a:t>
            </a:r>
            <a:r>
              <a:rPr lang="en-US" sz="2200" dirty="0" err="1"/>
              <a:t>hadoop</a:t>
            </a:r>
            <a:endParaRPr lang="en-US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35851B-A917-4C7B-AE51-29A5170E2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7997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sz="3200" dirty="0"/>
              <a:t>Data Science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892695"/>
          </a:xfrm>
        </p:spPr>
        <p:txBody>
          <a:bodyPr>
            <a:normAutofit/>
          </a:bodyPr>
          <a:lstStyle/>
          <a:p>
            <a:pPr marL="0" indent="0" algn="ctr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400" dirty="0"/>
              <a:t>“</a:t>
            </a:r>
            <a:r>
              <a:rPr lang="en-US" altLang="en-US" sz="2400" dirty="0">
                <a:latin typeface="Arial" panose="020B0604020202020204" pitchFamily="34" charset="0"/>
              </a:rPr>
              <a:t>Data science is the process of cleaning, mining, and analyzing data to derive insights of value from it”</a:t>
            </a:r>
          </a:p>
          <a:p>
            <a:pPr marL="0" indent="0" algn="ctr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400" dirty="0"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2DB9931-42C4-4A89-A6CE-362E8A4F9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FFFB523-64AC-4950-8B0E-EE0C15401E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98" t="17786" r="3679" b="9164"/>
          <a:stretch/>
        </p:blipFill>
        <p:spPr>
          <a:xfrm>
            <a:off x="401053" y="2492896"/>
            <a:ext cx="8149389" cy="375550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B1115A-ECE5-48DA-8199-87692ACA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97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D" dirty="0"/>
              <a:t>180 </a:t>
            </a:r>
            <a:r>
              <a:rPr lang="en-ID" dirty="0" err="1"/>
              <a:t>menit</a:t>
            </a:r>
            <a:r>
              <a:rPr lang="en-ID" dirty="0"/>
              <a:t>:</a:t>
            </a:r>
          </a:p>
          <a:p>
            <a:pPr lvl="1"/>
            <a:r>
              <a:rPr lang="id-ID" dirty="0"/>
              <a:t>Karakteristik</a:t>
            </a:r>
            <a:r>
              <a:rPr lang="en-ID" dirty="0"/>
              <a:t> big data</a:t>
            </a:r>
          </a:p>
          <a:p>
            <a:pPr lvl="1"/>
            <a:r>
              <a:rPr lang="en-ID" dirty="0"/>
              <a:t>4V</a:t>
            </a:r>
          </a:p>
          <a:p>
            <a:pPr lvl="1"/>
            <a:r>
              <a:rPr lang="en-ID" dirty="0"/>
              <a:t>P</a:t>
            </a:r>
            <a:r>
              <a:rPr lang="id-ID" dirty="0"/>
              <a:t>engaruh big</a:t>
            </a:r>
            <a:r>
              <a:rPr lang="en-ID" dirty="0"/>
              <a:t> </a:t>
            </a:r>
            <a:r>
              <a:rPr lang="id-ID" dirty="0"/>
              <a:t>data pada organisasi</a:t>
            </a:r>
            <a:endParaRPr lang="en-ID" dirty="0"/>
          </a:p>
          <a:p>
            <a:pPr lvl="1"/>
            <a:r>
              <a:rPr lang="en-ID" dirty="0"/>
              <a:t>E</a:t>
            </a:r>
            <a:r>
              <a:rPr lang="id-ID" dirty="0"/>
              <a:t>kosistem big data</a:t>
            </a:r>
            <a:r>
              <a:rPr lang="en-ID" dirty="0"/>
              <a:t>:</a:t>
            </a:r>
          </a:p>
          <a:p>
            <a:pPr lvl="2"/>
            <a:r>
              <a:rPr lang="en-US" dirty="0"/>
              <a:t>Big Data Platform</a:t>
            </a:r>
          </a:p>
          <a:p>
            <a:pPr lvl="2"/>
            <a:r>
              <a:rPr lang="en-US" dirty="0"/>
              <a:t>Big Data and Data Science</a:t>
            </a:r>
          </a:p>
          <a:p>
            <a:pPr lvl="2"/>
            <a:r>
              <a:rPr lang="en-US" dirty="0"/>
              <a:t>Skills for Data Scientists</a:t>
            </a:r>
          </a:p>
          <a:p>
            <a:pPr lvl="2"/>
            <a:r>
              <a:rPr lang="en-US" dirty="0"/>
              <a:t>Data Science Process</a:t>
            </a:r>
          </a:p>
          <a:p>
            <a:pPr lvl="2"/>
            <a:r>
              <a:rPr lang="en-US" dirty="0"/>
              <a:t>Use cases of big data</a:t>
            </a:r>
          </a:p>
          <a:p>
            <a:r>
              <a:rPr lang="en-ID" dirty="0"/>
              <a:t>20 </a:t>
            </a:r>
            <a:r>
              <a:rPr lang="en-ID" dirty="0" err="1"/>
              <a:t>menit</a:t>
            </a:r>
            <a:r>
              <a:rPr lang="en-ID" dirty="0"/>
              <a:t>:</a:t>
            </a:r>
          </a:p>
          <a:p>
            <a:pPr lvl="1"/>
            <a:r>
              <a:rPr lang="en-ID" dirty="0" err="1"/>
              <a:t>tugas</a:t>
            </a:r>
            <a:r>
              <a:rPr lang="en-ID" dirty="0"/>
              <a:t>/</a:t>
            </a:r>
            <a:r>
              <a:rPr lang="en-ID" dirty="0" err="1"/>
              <a:t>praktik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DA2A0A-3D7A-4C1F-8CE0-C8D76CCC9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2450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sz="3200" dirty="0"/>
              <a:t>Data Science Process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2DB9931-42C4-4A89-A6CE-362E8A4F9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DC0B3A7-7205-4BEE-87FE-196A5EBD5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Menyarikan</a:t>
            </a:r>
            <a:r>
              <a:rPr lang="en-US" dirty="0"/>
              <a:t> </a:t>
            </a:r>
            <a:r>
              <a:rPr lang="en-US" b="1" dirty="0"/>
              <a:t>insight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b="1" dirty="0"/>
              <a:t>data</a:t>
            </a:r>
            <a:r>
              <a:rPr lang="en-US" dirty="0"/>
              <a:t>,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pengambilan</a:t>
            </a:r>
            <a:r>
              <a:rPr lang="en-US" dirty="0"/>
              <a:t> </a:t>
            </a:r>
            <a:r>
              <a:rPr lang="en-US" b="1" dirty="0" err="1"/>
              <a:t>keputusan</a:t>
            </a:r>
            <a:r>
              <a:rPr lang="en-US" dirty="0"/>
              <a:t>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6039B3-BBDA-4759-805B-30C00EE4BB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842" t="23212" r="9419" b="494"/>
          <a:stretch/>
        </p:blipFill>
        <p:spPr>
          <a:xfrm>
            <a:off x="2847473" y="2434056"/>
            <a:ext cx="5371098" cy="392229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CC72F9-3AF6-4340-BC6C-F0A8286EC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6221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sz="3200" dirty="0"/>
              <a:t>Data Science Skills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2DB9931-42C4-4A89-A6CE-362E8A4F9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B773DCB-0AAA-489E-A477-5F8A8DAA76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3708" y="1600200"/>
            <a:ext cx="5956583" cy="4525963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38E2B5-2E12-4276-BDEF-82303394E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7375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sz="3200" dirty="0"/>
              <a:t>Data Science Process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2DB9931-42C4-4A89-A6CE-362E8A4F9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BEDDFD0D-B67E-4DB7-8204-46DD0797CD9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5914" y="980728"/>
          <a:ext cx="6995120" cy="34129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6">
            <a:extLst>
              <a:ext uri="{FF2B5EF4-FFF2-40B4-BE49-F238E27FC236}">
                <a16:creationId xmlns:a16="http://schemas.microsoft.com/office/drawing/2014/main" id="{D6AF4F00-F3A3-4732-B171-79E07A247E3B}"/>
              </a:ext>
            </a:extLst>
          </p:cNvPr>
          <p:cNvGraphicFramePr>
            <a:graphicFrameLocks/>
          </p:cNvGraphicFramePr>
          <p:nvPr/>
        </p:nvGraphicFramePr>
        <p:xfrm>
          <a:off x="1690394" y="2687216"/>
          <a:ext cx="6995120" cy="34129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009940-E180-42B8-ABC5-51AF20860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5159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sz="3200" dirty="0"/>
              <a:t>Data Science Process </a:t>
            </a:r>
            <a:r>
              <a:rPr lang="en-US" sz="2000" dirty="0"/>
              <a:t>(cont’d)</a:t>
            </a:r>
            <a:endParaRPr lang="en-US" sz="32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2DB9931-42C4-4A89-A6CE-362E8A4F9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2135A-1EB9-43DF-93EF-E4389C8C11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Penentuan</a:t>
            </a:r>
            <a:r>
              <a:rPr lang="en-US" dirty="0"/>
              <a:t> </a:t>
            </a:r>
            <a:r>
              <a:rPr lang="en-US" dirty="0" err="1"/>
              <a:t>Masalah</a:t>
            </a:r>
            <a:endParaRPr lang="en-US" dirty="0"/>
          </a:p>
          <a:p>
            <a:pPr lvl="1"/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masalah</a:t>
            </a:r>
            <a:r>
              <a:rPr lang="en-US" dirty="0"/>
              <a:t> </a:t>
            </a:r>
            <a:r>
              <a:rPr lang="en-US" dirty="0" err="1"/>
              <a:t>bisnis</a:t>
            </a:r>
            <a:r>
              <a:rPr lang="en-US" dirty="0"/>
              <a:t> yang </a:t>
            </a:r>
            <a:r>
              <a:rPr lang="en-US" dirty="0" err="1"/>
              <a:t>ada</a:t>
            </a:r>
            <a:r>
              <a:rPr lang="en-US" dirty="0"/>
              <a:t>?</a:t>
            </a:r>
          </a:p>
          <a:p>
            <a:pPr lvl="1"/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tujuan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proyeknya</a:t>
            </a:r>
            <a:r>
              <a:rPr lang="en-US" dirty="0"/>
              <a:t>?</a:t>
            </a:r>
          </a:p>
          <a:p>
            <a:pPr lvl="1"/>
            <a:r>
              <a:rPr lang="en-US" dirty="0" err="1"/>
              <a:t>Apa</a:t>
            </a:r>
            <a:r>
              <a:rPr lang="en-US" dirty="0"/>
              <a:t> yang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data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didapatkan</a:t>
            </a:r>
            <a:r>
              <a:rPr lang="en-US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Pengumpulan</a:t>
            </a:r>
            <a:r>
              <a:rPr lang="en-US" dirty="0"/>
              <a:t> Data</a:t>
            </a:r>
          </a:p>
          <a:p>
            <a:pPr marL="914400" lvl="1" indent="-514350"/>
            <a:r>
              <a:rPr lang="en-US" dirty="0"/>
              <a:t>Data mana yang </a:t>
            </a:r>
            <a:r>
              <a:rPr lang="en-US" dirty="0" err="1"/>
              <a:t>relevan</a:t>
            </a:r>
            <a:r>
              <a:rPr lang="en-US" dirty="0"/>
              <a:t>?</a:t>
            </a:r>
          </a:p>
          <a:p>
            <a:pPr marL="914400" lvl="1" indent="-514350"/>
            <a:r>
              <a:rPr lang="en-US" dirty="0" err="1"/>
              <a:t>Apakah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masalah</a:t>
            </a:r>
            <a:r>
              <a:rPr lang="en-US" dirty="0"/>
              <a:t> </a:t>
            </a:r>
            <a:r>
              <a:rPr lang="en-US" dirty="0" err="1"/>
              <a:t>privasi</a:t>
            </a:r>
            <a:r>
              <a:rPr lang="en-US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Eksplorasi</a:t>
            </a:r>
            <a:r>
              <a:rPr lang="en-US" dirty="0"/>
              <a:t> Data</a:t>
            </a:r>
          </a:p>
          <a:p>
            <a:pPr marL="914400" lvl="1" indent="-514350"/>
            <a:r>
              <a:rPr lang="en-US" dirty="0"/>
              <a:t>Plot data</a:t>
            </a:r>
          </a:p>
          <a:p>
            <a:pPr marL="914400" lvl="1" indent="-514350"/>
            <a:r>
              <a:rPr lang="en-US" dirty="0" err="1"/>
              <a:t>Apakah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pola</a:t>
            </a:r>
            <a:r>
              <a:rPr lang="en-US" dirty="0"/>
              <a:t> </a:t>
            </a:r>
            <a:r>
              <a:rPr lang="en-US" dirty="0" err="1"/>
              <a:t>tertentu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data </a:t>
            </a:r>
            <a:r>
              <a:rPr lang="en-US" dirty="0" err="1"/>
              <a:t>tersebut</a:t>
            </a:r>
            <a:r>
              <a:rPr lang="en-US" dirty="0"/>
              <a:t>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82A371-40E5-402C-960B-E7491296E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4604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sz="3200" dirty="0"/>
              <a:t>Data Science Process </a:t>
            </a:r>
            <a:r>
              <a:rPr lang="en-US" sz="2000" dirty="0"/>
              <a:t>(cont’d)</a:t>
            </a:r>
            <a:endParaRPr lang="en-US" sz="32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2DB9931-42C4-4A89-A6CE-362E8A4F9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2135A-1EB9-43DF-93EF-E4389C8C11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en-US" dirty="0" err="1"/>
              <a:t>Analisis</a:t>
            </a:r>
            <a:r>
              <a:rPr lang="en-US" dirty="0"/>
              <a:t> Data</a:t>
            </a:r>
          </a:p>
          <a:p>
            <a:pPr marL="914400" lvl="1" indent="-514350"/>
            <a:r>
              <a:rPr lang="en-US" dirty="0" err="1"/>
              <a:t>Membuat</a:t>
            </a:r>
            <a:r>
              <a:rPr lang="en-US" dirty="0"/>
              <a:t> model</a:t>
            </a:r>
          </a:p>
          <a:p>
            <a:pPr marL="914400" lvl="1" indent="-514350"/>
            <a:r>
              <a:rPr lang="en-US" dirty="0" err="1"/>
              <a:t>Mencocokkan</a:t>
            </a:r>
            <a:r>
              <a:rPr lang="en-US" dirty="0"/>
              <a:t> dan </a:t>
            </a:r>
            <a:r>
              <a:rPr lang="en-US" dirty="0" err="1"/>
              <a:t>memvalidasi</a:t>
            </a:r>
            <a:r>
              <a:rPr lang="en-US" dirty="0"/>
              <a:t> model</a:t>
            </a:r>
          </a:p>
          <a:p>
            <a:pPr marL="514350" indent="-514350">
              <a:buFont typeface="+mj-lt"/>
              <a:buAutoNum type="arabicPeriod" startAt="4"/>
            </a:pPr>
            <a:r>
              <a:rPr lang="en-US" dirty="0" err="1"/>
              <a:t>Visualisasi</a:t>
            </a:r>
            <a:endParaRPr lang="en-US" dirty="0"/>
          </a:p>
          <a:p>
            <a:pPr marL="914400" lvl="1" indent="-514350"/>
            <a:r>
              <a:rPr lang="en-US" dirty="0" err="1"/>
              <a:t>Apakah</a:t>
            </a:r>
            <a:r>
              <a:rPr lang="en-US" dirty="0"/>
              <a:t> </a:t>
            </a:r>
            <a:r>
              <a:rPr lang="en-US" dirty="0" err="1"/>
              <a:t>hasilnya</a:t>
            </a:r>
            <a:r>
              <a:rPr lang="en-US" dirty="0"/>
              <a:t> </a:t>
            </a:r>
            <a:r>
              <a:rPr lang="en-US" dirty="0" err="1"/>
              <a:t>masuk</a:t>
            </a:r>
            <a:r>
              <a:rPr lang="en-US" dirty="0"/>
              <a:t> </a:t>
            </a:r>
            <a:r>
              <a:rPr lang="en-US" dirty="0" err="1"/>
              <a:t>akal</a:t>
            </a:r>
            <a:r>
              <a:rPr lang="en-US" dirty="0"/>
              <a:t>?</a:t>
            </a:r>
          </a:p>
          <a:p>
            <a:pPr marL="914400" lvl="1" indent="-514350"/>
            <a:r>
              <a:rPr lang="en-US" dirty="0" err="1"/>
              <a:t>Ceritakan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yang </a:t>
            </a:r>
            <a:r>
              <a:rPr lang="en-US" dirty="0" err="1"/>
              <a:t>diperoleh</a:t>
            </a:r>
            <a:endParaRPr lang="en-US" dirty="0"/>
          </a:p>
          <a:p>
            <a:pPr marL="514350" indent="-514350">
              <a:buFont typeface="+mj-lt"/>
              <a:buAutoNum type="arabicPeriod" startAt="4"/>
            </a:pPr>
            <a:r>
              <a:rPr lang="en-US" dirty="0" err="1"/>
              <a:t>Pengambilan</a:t>
            </a:r>
            <a:r>
              <a:rPr lang="en-US" dirty="0"/>
              <a:t> </a:t>
            </a:r>
            <a:r>
              <a:rPr lang="en-US" dirty="0" err="1"/>
              <a:t>Aksi</a:t>
            </a:r>
            <a:r>
              <a:rPr lang="en-US" dirty="0"/>
              <a:t> &amp; Keputusan</a:t>
            </a:r>
          </a:p>
          <a:p>
            <a:pPr marL="914400" lvl="1" indent="-514350"/>
            <a:r>
              <a:rPr lang="en-US" dirty="0" err="1"/>
              <a:t>Pengambilan</a:t>
            </a:r>
            <a:r>
              <a:rPr lang="en-US" dirty="0"/>
              <a:t> </a:t>
            </a:r>
            <a:r>
              <a:rPr lang="en-US" dirty="0" err="1"/>
              <a:t>keputusan</a:t>
            </a:r>
            <a:r>
              <a:rPr lang="en-US" dirty="0"/>
              <a:t> </a:t>
            </a:r>
            <a:r>
              <a:rPr lang="en-US" dirty="0" err="1"/>
              <a:t>berdasarkan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yang </a:t>
            </a:r>
            <a:r>
              <a:rPr lang="en-US" dirty="0" err="1"/>
              <a:t>diperoleh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B998A7-A992-4D6A-ADEB-AD316312A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691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70056"/>
            <a:ext cx="8229600" cy="1143000"/>
          </a:xfrm>
        </p:spPr>
        <p:txBody>
          <a:bodyPr>
            <a:normAutofit/>
          </a:bodyPr>
          <a:lstStyle/>
          <a:p>
            <a:pPr lvl="1"/>
            <a:r>
              <a:rPr lang="en-US" sz="3200" dirty="0"/>
              <a:t>Use cases of big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22103"/>
            <a:ext cx="8229600" cy="3865841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800" dirty="0"/>
              <a:t>Nilai yang </a:t>
            </a:r>
            <a:r>
              <a:rPr lang="en-US" sz="2800" dirty="0" err="1"/>
              <a:t>dapat</a:t>
            </a:r>
            <a:r>
              <a:rPr lang="en-US" sz="2800" dirty="0"/>
              <a:t> </a:t>
            </a:r>
            <a:r>
              <a:rPr lang="en-US" sz="2800" dirty="0" err="1"/>
              <a:t>ditingkatkan</a:t>
            </a:r>
            <a:r>
              <a:rPr lang="en-US" sz="2800" dirty="0"/>
              <a:t> </a:t>
            </a:r>
            <a:r>
              <a:rPr lang="en-US" sz="2800" dirty="0" err="1"/>
              <a:t>dari</a:t>
            </a:r>
            <a:r>
              <a:rPr lang="en-US" sz="2800" dirty="0"/>
              <a:t> </a:t>
            </a:r>
            <a:r>
              <a:rPr lang="en-US" sz="2800" dirty="0" err="1"/>
              <a:t>penerapan</a:t>
            </a:r>
            <a:r>
              <a:rPr lang="en-US" sz="2800" dirty="0"/>
              <a:t> big data: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i="1" dirty="0"/>
              <a:t>Big Data Exploration</a:t>
            </a:r>
            <a:br>
              <a:rPr lang="en-US" sz="2800" b="1" i="1" dirty="0"/>
            </a:br>
            <a:r>
              <a:rPr lang="en-US" sz="2400" dirty="0" err="1"/>
              <a:t>Pencarian</a:t>
            </a:r>
            <a:r>
              <a:rPr lang="en-US" sz="2400" dirty="0"/>
              <a:t>, </a:t>
            </a:r>
            <a:r>
              <a:rPr lang="en-US" sz="2400" dirty="0" err="1"/>
              <a:t>visualisasi</a:t>
            </a:r>
            <a:r>
              <a:rPr lang="en-US" sz="2400" dirty="0"/>
              <a:t>, dan </a:t>
            </a:r>
            <a:r>
              <a:rPr lang="en-US" sz="2400" dirty="0" err="1"/>
              <a:t>pemahaman</a:t>
            </a:r>
            <a:r>
              <a:rPr lang="en-US" sz="2400" dirty="0"/>
              <a:t> big data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meningkatkan</a:t>
            </a:r>
            <a:r>
              <a:rPr lang="en-US" sz="2400" dirty="0"/>
              <a:t> </a:t>
            </a:r>
            <a:r>
              <a:rPr lang="en-US" sz="2400" dirty="0" err="1"/>
              <a:t>pengetahuan</a:t>
            </a:r>
            <a:r>
              <a:rPr lang="en-US" sz="2400" dirty="0"/>
              <a:t> </a:t>
            </a:r>
            <a:r>
              <a:rPr lang="en-US" sz="2400" dirty="0" err="1"/>
              <a:t>tentang</a:t>
            </a:r>
            <a:r>
              <a:rPr lang="en-US" sz="2400" dirty="0"/>
              <a:t> </a:t>
            </a:r>
            <a:r>
              <a:rPr lang="en-US" sz="2400" dirty="0" err="1"/>
              <a:t>bisnis</a:t>
            </a: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b="1" i="1" dirty="0"/>
              <a:t>Enhanced 360</a:t>
            </a:r>
            <a:r>
              <a:rPr lang="en-US" sz="2800" b="1" i="1" baseline="30000" dirty="0"/>
              <a:t>o </a:t>
            </a:r>
            <a:r>
              <a:rPr lang="en-US" sz="2800" b="1" i="1" dirty="0"/>
              <a:t>View of the Customer</a:t>
            </a:r>
            <a:br>
              <a:rPr lang="en-US" sz="2800" b="1" i="1" dirty="0"/>
            </a:br>
            <a:r>
              <a:rPr lang="en-US" sz="2400" dirty="0" err="1"/>
              <a:t>Mendapatkan</a:t>
            </a:r>
            <a:r>
              <a:rPr lang="en-US" sz="2400" dirty="0"/>
              <a:t> </a:t>
            </a:r>
            <a:r>
              <a:rPr lang="en-US" sz="2400" dirty="0" err="1"/>
              <a:t>suatu</a:t>
            </a:r>
            <a:r>
              <a:rPr lang="en-US" sz="2400" dirty="0"/>
              <a:t> </a:t>
            </a:r>
            <a:r>
              <a:rPr lang="en-US" sz="2400" dirty="0" err="1"/>
              <a:t>pandangan</a:t>
            </a:r>
            <a:r>
              <a:rPr lang="en-US" sz="2400" dirty="0"/>
              <a:t> yang </a:t>
            </a:r>
            <a:r>
              <a:rPr lang="en-US" sz="2400" dirty="0" err="1"/>
              <a:t>seragam</a:t>
            </a:r>
            <a:r>
              <a:rPr lang="en-US" sz="2400" dirty="0"/>
              <a:t> </a:t>
            </a:r>
            <a:r>
              <a:rPr lang="en-US" sz="2400" dirty="0" err="1"/>
              <a:t>tentang</a:t>
            </a:r>
            <a:r>
              <a:rPr lang="en-US" sz="2400" dirty="0"/>
              <a:t> </a:t>
            </a:r>
            <a:r>
              <a:rPr lang="en-US" sz="2400" dirty="0" err="1"/>
              <a:t>pelanggan</a:t>
            </a:r>
            <a:r>
              <a:rPr lang="en-US" sz="2400" dirty="0"/>
              <a:t>, dan </a:t>
            </a:r>
            <a:r>
              <a:rPr lang="en-US" sz="2400" dirty="0" err="1"/>
              <a:t>menggabungkan</a:t>
            </a:r>
            <a:r>
              <a:rPr lang="en-US" sz="2400" dirty="0"/>
              <a:t> </a:t>
            </a:r>
            <a:r>
              <a:rPr lang="en-US" sz="2400" dirty="0" err="1"/>
              <a:t>sumber</a:t>
            </a:r>
            <a:r>
              <a:rPr lang="en-US" sz="2400" dirty="0"/>
              <a:t> </a:t>
            </a:r>
            <a:r>
              <a:rPr lang="en-US" sz="2400" dirty="0" err="1"/>
              <a:t>daya</a:t>
            </a:r>
            <a:r>
              <a:rPr lang="en-US" sz="2400" dirty="0"/>
              <a:t> internal dan </a:t>
            </a:r>
            <a:r>
              <a:rPr lang="en-US" sz="2400" dirty="0" err="1"/>
              <a:t>eksternal</a:t>
            </a:r>
            <a:endParaRPr lang="en-US" sz="2800" b="1" i="1" baseline="30000" dirty="0"/>
          </a:p>
          <a:p>
            <a:pPr marL="514350" indent="-514350">
              <a:buFont typeface="+mj-lt"/>
              <a:buAutoNum type="arabicPeriod"/>
            </a:pPr>
            <a:r>
              <a:rPr lang="en-US" sz="2800" b="1" i="1" dirty="0"/>
              <a:t>Security/Intelligence Extension</a:t>
            </a:r>
            <a:br>
              <a:rPr lang="en-US" sz="2800" b="1" i="1" dirty="0"/>
            </a:br>
            <a:r>
              <a:rPr lang="en-US" sz="2400" dirty="0" err="1"/>
              <a:t>Resiko</a:t>
            </a:r>
            <a:r>
              <a:rPr lang="en-US" sz="2400" dirty="0"/>
              <a:t> </a:t>
            </a:r>
            <a:r>
              <a:rPr lang="en-US" sz="2400" dirty="0" err="1"/>
              <a:t>keamanan</a:t>
            </a:r>
            <a:r>
              <a:rPr lang="en-US" sz="2400" dirty="0"/>
              <a:t> yang </a:t>
            </a:r>
            <a:r>
              <a:rPr lang="en-US" sz="2400" dirty="0" err="1"/>
              <a:t>lebih</a:t>
            </a:r>
            <a:r>
              <a:rPr lang="en-US" sz="2400" dirty="0"/>
              <a:t> </a:t>
            </a:r>
            <a:r>
              <a:rPr lang="en-US" sz="2400" dirty="0" err="1"/>
              <a:t>rendah</a:t>
            </a:r>
            <a:r>
              <a:rPr lang="en-US" sz="2400" dirty="0"/>
              <a:t>, </a:t>
            </a:r>
            <a:r>
              <a:rPr lang="en-US" sz="2400" dirty="0" err="1"/>
              <a:t>mendeteksi</a:t>
            </a:r>
            <a:r>
              <a:rPr lang="en-US" sz="2400" dirty="0"/>
              <a:t> </a:t>
            </a:r>
            <a:r>
              <a:rPr lang="en-US" sz="2400" i="1" dirty="0"/>
              <a:t>fraud</a:t>
            </a:r>
            <a:r>
              <a:rPr lang="en-US" sz="2400" dirty="0"/>
              <a:t>, </a:t>
            </a:r>
            <a:r>
              <a:rPr lang="en-US" sz="2400" dirty="0" err="1"/>
              <a:t>serta</a:t>
            </a:r>
            <a:r>
              <a:rPr lang="en-US" sz="2400" dirty="0"/>
              <a:t> </a:t>
            </a:r>
            <a:r>
              <a:rPr lang="en-US" sz="2400" dirty="0" err="1"/>
              <a:t>memantau</a:t>
            </a:r>
            <a:r>
              <a:rPr lang="en-US" sz="2400" dirty="0"/>
              <a:t> </a:t>
            </a:r>
            <a:r>
              <a:rPr lang="en-US" sz="2400" i="1" dirty="0"/>
              <a:t>cyber security </a:t>
            </a:r>
            <a:r>
              <a:rPr lang="en-US" sz="2400" dirty="0" err="1"/>
              <a:t>secara</a:t>
            </a:r>
            <a:r>
              <a:rPr lang="en-US" sz="2400" dirty="0"/>
              <a:t> </a:t>
            </a:r>
            <a:r>
              <a:rPr lang="en-US" sz="2400" i="1" dirty="0"/>
              <a:t>real-time</a:t>
            </a:r>
            <a:endParaRPr lang="en-US" sz="2800" b="1" i="1" dirty="0"/>
          </a:p>
          <a:p>
            <a:pPr marL="514350" indent="-514350">
              <a:buFont typeface="+mj-lt"/>
              <a:buAutoNum type="arabicPeriod"/>
            </a:pPr>
            <a:r>
              <a:rPr lang="en-US" sz="2800" b="1" i="1" dirty="0"/>
              <a:t>Operation Analysis</a:t>
            </a:r>
            <a:br>
              <a:rPr lang="en-US" sz="2800" b="1" i="1" dirty="0"/>
            </a:br>
            <a:r>
              <a:rPr lang="en-US" sz="2400" dirty="0" err="1"/>
              <a:t>Menganalisis</a:t>
            </a:r>
            <a:r>
              <a:rPr lang="en-US" sz="2400" dirty="0"/>
              <a:t> </a:t>
            </a:r>
            <a:r>
              <a:rPr lang="en-US" sz="2400" dirty="0" err="1"/>
              <a:t>berbagai</a:t>
            </a:r>
            <a:r>
              <a:rPr lang="en-US" sz="2400" dirty="0"/>
              <a:t> </a:t>
            </a:r>
            <a:r>
              <a:rPr lang="en-US" sz="2400" dirty="0" err="1"/>
              <a:t>jenis</a:t>
            </a:r>
            <a:r>
              <a:rPr lang="en-US" sz="2400" dirty="0"/>
              <a:t> data </a:t>
            </a:r>
            <a:r>
              <a:rPr lang="en-US" sz="2400" dirty="0" err="1"/>
              <a:t>mesin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meningkatkan</a:t>
            </a:r>
            <a:r>
              <a:rPr lang="en-US" sz="2400" dirty="0"/>
              <a:t> </a:t>
            </a:r>
            <a:r>
              <a:rPr lang="en-US" sz="2400" dirty="0" err="1"/>
              <a:t>hasil</a:t>
            </a:r>
            <a:r>
              <a:rPr lang="en-US" sz="2400" dirty="0"/>
              <a:t> </a:t>
            </a:r>
            <a:r>
              <a:rPr lang="en-US" sz="2400" dirty="0" err="1"/>
              <a:t>bisnis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D9E7E8-1D57-4A77-A750-98E7F8B9E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4826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0A6478F-89B5-49D9-B33A-2069215676C2}"/>
              </a:ext>
            </a:extLst>
          </p:cNvPr>
          <p:cNvSpPr/>
          <p:nvPr/>
        </p:nvSpPr>
        <p:spPr>
          <a:xfrm>
            <a:off x="-1" y="2951"/>
            <a:ext cx="9288379" cy="57080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718"/>
            <a:ext cx="8229600" cy="1143000"/>
          </a:xfrm>
        </p:spPr>
        <p:txBody>
          <a:bodyPr>
            <a:normAutofit/>
          </a:bodyPr>
          <a:lstStyle/>
          <a:p>
            <a:pPr lvl="1"/>
            <a:r>
              <a:rPr lang="en-US" sz="3200" dirty="0"/>
              <a:t>Use cases of big data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CDE1EB2-6FE4-4CB0-AE7D-B4574F3F75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76" t="14625" r="5086" b="2892"/>
          <a:stretch/>
        </p:blipFill>
        <p:spPr>
          <a:xfrm>
            <a:off x="163209" y="167935"/>
            <a:ext cx="8523592" cy="4248472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3565EE3-ACCC-4028-A9C1-EEB19B9AD854}"/>
              </a:ext>
            </a:extLst>
          </p:cNvPr>
          <p:cNvSpPr txBox="1">
            <a:spLocks/>
          </p:cNvSpPr>
          <p:nvPr/>
        </p:nvSpPr>
        <p:spPr>
          <a:xfrm>
            <a:off x="457200" y="4550624"/>
            <a:ext cx="8229600" cy="17610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b="1" i="1" dirty="0"/>
              <a:t>big data exploration, </a:t>
            </a:r>
            <a:r>
              <a:rPr lang="en-US" sz="2000" dirty="0" err="1"/>
              <a:t>kita</a:t>
            </a:r>
            <a:r>
              <a:rPr lang="en-US" sz="2000" dirty="0"/>
              <a:t>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mengeksplorasi</a:t>
            </a:r>
            <a:r>
              <a:rPr lang="en-US" sz="2000" dirty="0"/>
              <a:t> big data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mencari</a:t>
            </a:r>
            <a:r>
              <a:rPr lang="en-US" sz="2000" dirty="0"/>
              <a:t>, </a:t>
            </a:r>
            <a:r>
              <a:rPr lang="en-US" sz="2000" dirty="0" err="1"/>
              <a:t>memvisualisasi</a:t>
            </a:r>
            <a:r>
              <a:rPr lang="en-US" sz="2000" dirty="0"/>
              <a:t>, dan </a:t>
            </a:r>
            <a:r>
              <a:rPr lang="en-US" sz="2000" dirty="0" err="1"/>
              <a:t>memahami</a:t>
            </a:r>
            <a:r>
              <a:rPr lang="en-US" sz="2000" dirty="0"/>
              <a:t> </a:t>
            </a:r>
            <a:r>
              <a:rPr lang="en-US" sz="2000" dirty="0" err="1"/>
              <a:t>semua</a:t>
            </a:r>
            <a:r>
              <a:rPr lang="en-US" sz="2000" dirty="0"/>
              <a:t> data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membantu</a:t>
            </a:r>
            <a:r>
              <a:rPr lang="en-US" sz="2000" dirty="0"/>
              <a:t> proses </a:t>
            </a:r>
            <a:r>
              <a:rPr lang="en-US" sz="2000" dirty="0" err="1"/>
              <a:t>pengambilan</a:t>
            </a:r>
            <a:r>
              <a:rPr lang="en-US" sz="2000" dirty="0"/>
              <a:t> </a:t>
            </a:r>
            <a:r>
              <a:rPr lang="en-US" sz="2000" dirty="0" err="1"/>
              <a:t>keputusan</a:t>
            </a:r>
            <a:r>
              <a:rPr lang="en-US" sz="2000" dirty="0"/>
              <a:t>.</a:t>
            </a:r>
          </a:p>
          <a:p>
            <a:pPr marL="0" indent="0">
              <a:buFont typeface="Arial" pitchFamily="34" charset="0"/>
              <a:buNone/>
            </a:pP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membuat</a:t>
            </a:r>
            <a:r>
              <a:rPr lang="en-US" sz="2000" dirty="0"/>
              <a:t> </a:t>
            </a:r>
            <a:r>
              <a:rPr lang="en-US" sz="2000" dirty="0" err="1"/>
              <a:t>sebuah</a:t>
            </a:r>
            <a:r>
              <a:rPr lang="en-US" sz="2000" dirty="0"/>
              <a:t> </a:t>
            </a:r>
            <a:r>
              <a:rPr lang="en-US" sz="2000" i="1" dirty="0"/>
              <a:t>unified view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informasi</a:t>
            </a:r>
            <a:r>
              <a:rPr lang="en-US" sz="2000" dirty="0"/>
              <a:t> pada </a:t>
            </a:r>
            <a:r>
              <a:rPr lang="en-US" sz="2000" dirty="0" err="1"/>
              <a:t>seluruh</a:t>
            </a:r>
            <a:r>
              <a:rPr lang="en-US" sz="2000" dirty="0"/>
              <a:t> </a:t>
            </a:r>
            <a:r>
              <a:rPr lang="en-US" sz="2000" dirty="0" err="1"/>
              <a:t>sumber</a:t>
            </a:r>
            <a:r>
              <a:rPr lang="en-US" sz="2000" dirty="0"/>
              <a:t> data, </a:t>
            </a:r>
            <a:r>
              <a:rPr lang="en-US" sz="2000" dirty="0" err="1"/>
              <a:t>baik</a:t>
            </a:r>
            <a:r>
              <a:rPr lang="en-US" sz="2000" dirty="0"/>
              <a:t> di </a:t>
            </a:r>
            <a:r>
              <a:rPr lang="en-US" sz="2000" dirty="0" err="1"/>
              <a:t>dalam</a:t>
            </a:r>
            <a:r>
              <a:rPr lang="en-US" sz="2000" dirty="0"/>
              <a:t>, </a:t>
            </a:r>
            <a:r>
              <a:rPr lang="en-US" sz="2000" dirty="0" err="1"/>
              <a:t>ataupun</a:t>
            </a:r>
            <a:r>
              <a:rPr lang="en-US" sz="2000" dirty="0"/>
              <a:t> di </a:t>
            </a:r>
            <a:r>
              <a:rPr lang="en-US" sz="2000" dirty="0" err="1"/>
              <a:t>luar</a:t>
            </a:r>
            <a:r>
              <a:rPr lang="en-US" sz="2000" dirty="0"/>
              <a:t> </a:t>
            </a:r>
            <a:r>
              <a:rPr lang="en-US" sz="2000" dirty="0" err="1"/>
              <a:t>organisasi</a:t>
            </a:r>
            <a:r>
              <a:rPr lang="en-US" sz="2000" dirty="0"/>
              <a:t>, </a:t>
            </a:r>
            <a:r>
              <a:rPr lang="en-US" sz="2000" dirty="0" err="1"/>
              <a:t>kita</a:t>
            </a:r>
            <a:r>
              <a:rPr lang="en-US" sz="2000" dirty="0"/>
              <a:t>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mendapatkan</a:t>
            </a:r>
            <a:r>
              <a:rPr lang="en-US" sz="2000" dirty="0"/>
              <a:t> </a:t>
            </a:r>
            <a:r>
              <a:rPr lang="en-US" sz="2000" i="1" dirty="0"/>
              <a:t>value </a:t>
            </a:r>
            <a:r>
              <a:rPr lang="en-US" sz="2000" dirty="0"/>
              <a:t>yang </a:t>
            </a:r>
            <a:r>
              <a:rPr lang="en-US" sz="2000" dirty="0" err="1"/>
              <a:t>lebih</a:t>
            </a:r>
            <a:r>
              <a:rPr lang="en-US" sz="2000" dirty="0"/>
              <a:t> dan juga </a:t>
            </a:r>
            <a:r>
              <a:rPr lang="en-US" sz="2000" dirty="0" err="1"/>
              <a:t>pandangan</a:t>
            </a:r>
            <a:r>
              <a:rPr lang="en-US" sz="2000" dirty="0"/>
              <a:t> </a:t>
            </a:r>
            <a:r>
              <a:rPr lang="en-US" sz="2000" dirty="0" err="1"/>
              <a:t>baru</a:t>
            </a:r>
            <a:r>
              <a:rPr lang="en-US" sz="2000" dirty="0"/>
              <a:t>.</a:t>
            </a:r>
            <a:endParaRPr lang="en-US" sz="1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80246D-D7C1-458D-A573-021FF1DBB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4101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718"/>
            <a:ext cx="3034680" cy="442954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Use cases of big data </a:t>
            </a:r>
            <a:r>
              <a:rPr lang="en-US" sz="1200" dirty="0"/>
              <a:t>(cont’d)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BFE022-CE07-43E2-B566-08786B438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17032"/>
            <a:ext cx="8229600" cy="4209131"/>
          </a:xfrm>
        </p:spPr>
        <p:txBody>
          <a:bodyPr>
            <a:normAutofit/>
          </a:bodyPr>
          <a:lstStyle/>
          <a:p>
            <a:r>
              <a:rPr lang="en-US" sz="2000" i="1" dirty="0"/>
              <a:t>Real-time smarter traffic system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memprediksi</a:t>
            </a:r>
            <a:r>
              <a:rPr lang="en-US" sz="2000" dirty="0"/>
              <a:t> dan </a:t>
            </a:r>
            <a:r>
              <a:rPr lang="en-US" sz="2000" dirty="0" err="1"/>
              <a:t>memperbaiki</a:t>
            </a:r>
            <a:r>
              <a:rPr lang="en-US" sz="2000" dirty="0"/>
              <a:t> flow </a:t>
            </a:r>
            <a:r>
              <a:rPr lang="en-US" sz="2000" dirty="0" err="1"/>
              <a:t>lalu</a:t>
            </a:r>
            <a:r>
              <a:rPr lang="en-US" sz="2000" dirty="0"/>
              <a:t> </a:t>
            </a:r>
            <a:r>
              <a:rPr lang="en-US" sz="2000" dirty="0" err="1"/>
              <a:t>lintas</a:t>
            </a:r>
            <a:endParaRPr lang="en-US" sz="2000" dirty="0"/>
          </a:p>
          <a:p>
            <a:r>
              <a:rPr lang="en-US" sz="2000" dirty="0" err="1"/>
              <a:t>Menganalisis</a:t>
            </a:r>
            <a:r>
              <a:rPr lang="en-US" sz="2000" dirty="0"/>
              <a:t> data </a:t>
            </a:r>
            <a:r>
              <a:rPr lang="en-US" sz="2000" dirty="0" err="1"/>
              <a:t>secara</a:t>
            </a:r>
            <a:r>
              <a:rPr lang="en-US" sz="2000" dirty="0"/>
              <a:t> </a:t>
            </a:r>
            <a:r>
              <a:rPr lang="en-US" sz="2000" i="1" dirty="0"/>
              <a:t>stream real-time</a:t>
            </a:r>
            <a:r>
              <a:rPr lang="en-US" sz="2000" dirty="0"/>
              <a:t> yang </a:t>
            </a:r>
            <a:r>
              <a:rPr lang="en-US" sz="2000" dirty="0" err="1"/>
              <a:t>dikumpulkan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kamera-kamera</a:t>
            </a:r>
            <a:r>
              <a:rPr lang="en-US" sz="2000" dirty="0"/>
              <a:t> pada </a:t>
            </a:r>
            <a:r>
              <a:rPr lang="en-US" sz="2000" dirty="0" err="1"/>
              <a:t>titik</a:t>
            </a:r>
            <a:r>
              <a:rPr lang="en-US" sz="2000" dirty="0"/>
              <a:t> </a:t>
            </a:r>
            <a:r>
              <a:rPr lang="en-US" sz="2000" dirty="0" err="1"/>
              <a:t>masuk</a:t>
            </a:r>
            <a:r>
              <a:rPr lang="en-US" sz="2000" dirty="0"/>
              <a:t> dan </a:t>
            </a:r>
            <a:r>
              <a:rPr lang="en-US" sz="2000" dirty="0" err="1"/>
              <a:t>keluar</a:t>
            </a:r>
            <a:r>
              <a:rPr lang="en-US" sz="2000" dirty="0"/>
              <a:t> </a:t>
            </a:r>
            <a:r>
              <a:rPr lang="en-US" sz="2000" dirty="0" err="1"/>
              <a:t>kota</a:t>
            </a:r>
            <a:r>
              <a:rPr lang="en-US" sz="2000" dirty="0"/>
              <a:t>, data GPS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taksi</a:t>
            </a:r>
            <a:r>
              <a:rPr lang="en-US" sz="2000" dirty="0"/>
              <a:t> dan </a:t>
            </a:r>
            <a:r>
              <a:rPr lang="en-US" sz="2000" dirty="0" err="1"/>
              <a:t>truk</a:t>
            </a:r>
            <a:r>
              <a:rPr lang="en-US" sz="2000" dirty="0"/>
              <a:t>, </a:t>
            </a:r>
            <a:r>
              <a:rPr lang="en-US" sz="2000" dirty="0" err="1"/>
              <a:t>serta</a:t>
            </a:r>
            <a:r>
              <a:rPr lang="en-US" sz="2000" dirty="0"/>
              <a:t> </a:t>
            </a:r>
            <a:r>
              <a:rPr lang="en-US" sz="2000" dirty="0" err="1"/>
              <a:t>informasi</a:t>
            </a:r>
            <a:r>
              <a:rPr lang="en-US" sz="2000" dirty="0"/>
              <a:t> </a:t>
            </a:r>
            <a:r>
              <a:rPr lang="en-US" sz="2000" dirty="0" err="1"/>
              <a:t>cuaca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2E181E2-A315-439B-A973-78AC7D0BD64E}"/>
              </a:ext>
            </a:extLst>
          </p:cNvPr>
          <p:cNvSpPr txBox="1">
            <a:spLocks/>
          </p:cNvSpPr>
          <p:nvPr/>
        </p:nvSpPr>
        <p:spPr>
          <a:xfrm>
            <a:off x="457200" y="956744"/>
            <a:ext cx="8229600" cy="666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1" algn="ctr"/>
            <a:r>
              <a:rPr lang="en-US" sz="3200" b="1" kern="0" dirty="0" err="1">
                <a:solidFill>
                  <a:sysClr val="windowText" lastClr="000000"/>
                </a:solidFill>
              </a:rPr>
              <a:t>Mengurangi</a:t>
            </a:r>
            <a:r>
              <a:rPr lang="en-US" sz="3200" b="1" kern="0" dirty="0">
                <a:solidFill>
                  <a:sysClr val="windowText" lastClr="000000"/>
                </a:solidFill>
              </a:rPr>
              <a:t> </a:t>
            </a:r>
            <a:r>
              <a:rPr lang="en-US" sz="3200" b="1" kern="0" dirty="0" err="1">
                <a:solidFill>
                  <a:sysClr val="windowText" lastClr="000000"/>
                </a:solidFill>
              </a:rPr>
              <a:t>Kemacetan</a:t>
            </a:r>
            <a:r>
              <a:rPr lang="en-US" sz="3200" b="1" kern="0" dirty="0">
                <a:solidFill>
                  <a:sysClr val="windowText" lastClr="000000"/>
                </a:solidFill>
              </a:rPr>
              <a:t> </a:t>
            </a:r>
            <a:r>
              <a:rPr lang="en-US" sz="3200" b="1" kern="0" dirty="0" err="1">
                <a:solidFill>
                  <a:sysClr val="windowText" lastClr="000000"/>
                </a:solidFill>
              </a:rPr>
              <a:t>Lalu</a:t>
            </a:r>
            <a:r>
              <a:rPr lang="en-US" sz="3200" b="1" kern="0" dirty="0">
                <a:solidFill>
                  <a:sysClr val="windowText" lastClr="000000"/>
                </a:solidFill>
              </a:rPr>
              <a:t> Lintas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1F8E3D-123F-4A6F-A1DE-CC9E742560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56" t="44397" r="1579" b="13583"/>
          <a:stretch/>
        </p:blipFill>
        <p:spPr>
          <a:xfrm>
            <a:off x="224589" y="3583921"/>
            <a:ext cx="8775032" cy="216024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C5D1D9-E657-4B0D-AD4E-97E388A84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1254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718"/>
            <a:ext cx="3034680" cy="442954"/>
          </a:xfrm>
        </p:spPr>
        <p:txBody>
          <a:bodyPr>
            <a:normAutofit/>
          </a:bodyPr>
          <a:lstStyle/>
          <a:p>
            <a:pPr lvl="1"/>
            <a:r>
              <a:rPr lang="en-US" i="1" dirty="0"/>
              <a:t>Use cases of big data </a:t>
            </a:r>
            <a:r>
              <a:rPr lang="en-US" sz="1200" i="1" dirty="0"/>
              <a:t>(cont’d)</a:t>
            </a:r>
            <a:endParaRPr lang="en-US" i="1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BFE022-CE07-43E2-B566-08786B438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03978"/>
            <a:ext cx="8229600" cy="49494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err="1"/>
              <a:t>Keuntungannya</a:t>
            </a:r>
            <a:r>
              <a:rPr lang="en-US" sz="2400" b="1" dirty="0"/>
              <a:t>:</a:t>
            </a:r>
          </a:p>
          <a:p>
            <a:r>
              <a:rPr lang="en-US" sz="2400" dirty="0" err="1"/>
              <a:t>Dapat</a:t>
            </a:r>
            <a:r>
              <a:rPr lang="en-US" sz="2400" dirty="0"/>
              <a:t> </a:t>
            </a:r>
            <a:r>
              <a:rPr lang="en-US" sz="2400" dirty="0" err="1"/>
              <a:t>menganalisis</a:t>
            </a:r>
            <a:r>
              <a:rPr lang="en-US" sz="2400" dirty="0"/>
              <a:t> dan </a:t>
            </a:r>
            <a:r>
              <a:rPr lang="en-US" sz="2400" dirty="0" err="1"/>
              <a:t>memprediksi</a:t>
            </a:r>
            <a:r>
              <a:rPr lang="en-US" sz="2400" dirty="0"/>
              <a:t> </a:t>
            </a:r>
            <a:r>
              <a:rPr lang="en-US" sz="2400" dirty="0" err="1"/>
              <a:t>lalu</a:t>
            </a:r>
            <a:r>
              <a:rPr lang="en-US" sz="2400" dirty="0"/>
              <a:t> </a:t>
            </a:r>
            <a:r>
              <a:rPr lang="en-US" sz="2400" dirty="0" err="1"/>
              <a:t>lintas</a:t>
            </a:r>
            <a:r>
              <a:rPr lang="en-US" sz="2400" dirty="0"/>
              <a:t> </a:t>
            </a:r>
            <a:r>
              <a:rPr lang="en-US" sz="2400" dirty="0" err="1"/>
              <a:t>secara</a:t>
            </a:r>
            <a:r>
              <a:rPr lang="en-US" sz="2400" dirty="0"/>
              <a:t> </a:t>
            </a:r>
            <a:r>
              <a:rPr lang="en-US" sz="2400" dirty="0" err="1"/>
              <a:t>lebih</a:t>
            </a:r>
            <a:r>
              <a:rPr lang="en-US" sz="2400" dirty="0"/>
              <a:t> </a:t>
            </a:r>
            <a:r>
              <a:rPr lang="en-US" sz="2400" dirty="0" err="1"/>
              <a:t>cepat</a:t>
            </a:r>
            <a:r>
              <a:rPr lang="en-US" sz="2400" dirty="0"/>
              <a:t> dan </a:t>
            </a:r>
            <a:r>
              <a:rPr lang="en-US" sz="2400" dirty="0" err="1"/>
              <a:t>lebih</a:t>
            </a:r>
            <a:r>
              <a:rPr lang="en-US" sz="2400" dirty="0"/>
              <a:t> </a:t>
            </a:r>
            <a:r>
              <a:rPr lang="en-US" sz="2400" dirty="0" err="1"/>
              <a:t>akurat</a:t>
            </a:r>
            <a:endParaRPr lang="en-US" sz="2400" dirty="0"/>
          </a:p>
          <a:p>
            <a:r>
              <a:rPr lang="en-US" sz="2400" dirty="0" err="1"/>
              <a:t>Memberikan</a:t>
            </a:r>
            <a:r>
              <a:rPr lang="en-US" sz="2400" dirty="0"/>
              <a:t> </a:t>
            </a:r>
            <a:r>
              <a:rPr lang="en-US" sz="2400" dirty="0" err="1"/>
              <a:t>pandangan</a:t>
            </a:r>
            <a:r>
              <a:rPr lang="en-US" sz="2400" dirty="0"/>
              <a:t> </a:t>
            </a:r>
            <a:r>
              <a:rPr lang="en-US" sz="2400" dirty="0" err="1"/>
              <a:t>baru</a:t>
            </a:r>
            <a:r>
              <a:rPr lang="en-US" sz="2400" dirty="0"/>
              <a:t> pada </a:t>
            </a:r>
            <a:r>
              <a:rPr lang="en-US" sz="2400" dirty="0" err="1"/>
              <a:t>mekanisme</a:t>
            </a:r>
            <a:r>
              <a:rPr lang="en-US" sz="2400" dirty="0"/>
              <a:t> yang </a:t>
            </a:r>
            <a:r>
              <a:rPr lang="en-US" sz="2400" dirty="0" err="1"/>
              <a:t>mempengaruhi</a:t>
            </a:r>
            <a:r>
              <a:rPr lang="en-US" sz="2400" dirty="0"/>
              <a:t> </a:t>
            </a:r>
            <a:r>
              <a:rPr lang="en-US" sz="2400" dirty="0" err="1"/>
              <a:t>sebuah</a:t>
            </a:r>
            <a:r>
              <a:rPr lang="en-US" sz="2400" dirty="0"/>
              <a:t> </a:t>
            </a:r>
            <a:r>
              <a:rPr lang="en-US" sz="2400" dirty="0" err="1"/>
              <a:t>sistem</a:t>
            </a:r>
            <a:r>
              <a:rPr lang="en-US" sz="2400" dirty="0"/>
              <a:t> </a:t>
            </a:r>
            <a:r>
              <a:rPr lang="en-US" sz="2400" dirty="0" err="1"/>
              <a:t>lalu</a:t>
            </a:r>
            <a:r>
              <a:rPr lang="en-US" sz="2400" dirty="0"/>
              <a:t> </a:t>
            </a:r>
            <a:r>
              <a:rPr lang="en-US" sz="2400" dirty="0" err="1"/>
              <a:t>lintas</a:t>
            </a:r>
            <a:r>
              <a:rPr lang="en-US" sz="2400" dirty="0"/>
              <a:t> yang </a:t>
            </a:r>
            <a:r>
              <a:rPr lang="en-US" sz="2400" dirty="0" err="1"/>
              <a:t>kompleks</a:t>
            </a:r>
            <a:endParaRPr lang="en-US" sz="2400" dirty="0"/>
          </a:p>
          <a:p>
            <a:r>
              <a:rPr lang="en-US" sz="2400" dirty="0" err="1"/>
              <a:t>Menghasilkan</a:t>
            </a:r>
            <a:r>
              <a:rPr lang="en-US" sz="2400" dirty="0"/>
              <a:t> </a:t>
            </a:r>
            <a:r>
              <a:rPr lang="en-US" sz="2400" dirty="0" err="1"/>
              <a:t>lalu</a:t>
            </a:r>
            <a:r>
              <a:rPr lang="en-US" sz="2400" dirty="0"/>
              <a:t> </a:t>
            </a:r>
            <a:r>
              <a:rPr lang="en-US" sz="2400" dirty="0" err="1"/>
              <a:t>lintas</a:t>
            </a:r>
            <a:r>
              <a:rPr lang="en-US" sz="2400" dirty="0"/>
              <a:t> yang </a:t>
            </a:r>
            <a:r>
              <a:rPr lang="en-US" sz="2400" dirty="0" err="1"/>
              <a:t>lebih</a:t>
            </a:r>
            <a:r>
              <a:rPr lang="en-US" sz="2400" dirty="0"/>
              <a:t> </a:t>
            </a:r>
            <a:r>
              <a:rPr lang="en-US" sz="2400" dirty="0" err="1"/>
              <a:t>cerdas</a:t>
            </a:r>
            <a:r>
              <a:rPr lang="en-US" sz="2400" dirty="0"/>
              <a:t>, </a:t>
            </a:r>
            <a:r>
              <a:rPr lang="en-US" sz="2400" dirty="0" err="1"/>
              <a:t>efisien</a:t>
            </a:r>
            <a:r>
              <a:rPr lang="en-US" sz="2400" dirty="0"/>
              <a:t>, </a:t>
            </a:r>
            <a:r>
              <a:rPr lang="en-US" sz="2400" dirty="0" err="1"/>
              <a:t>serta</a:t>
            </a:r>
            <a:r>
              <a:rPr lang="en-US" sz="2400" dirty="0"/>
              <a:t> </a:t>
            </a:r>
            <a:r>
              <a:rPr lang="en-US" sz="2400" dirty="0" err="1"/>
              <a:t>ramah</a:t>
            </a:r>
            <a:r>
              <a:rPr lang="en-US" sz="2400" dirty="0"/>
              <a:t> </a:t>
            </a:r>
            <a:r>
              <a:rPr lang="en-US" sz="2400" dirty="0" err="1"/>
              <a:t>lingkungan</a:t>
            </a:r>
            <a:endParaRPr lang="en-US" sz="2400" dirty="0"/>
          </a:p>
          <a:p>
            <a:r>
              <a:rPr lang="en-US" sz="2400" dirty="0" err="1"/>
              <a:t>Memberikan</a:t>
            </a:r>
            <a:r>
              <a:rPr lang="en-US" sz="2400" dirty="0"/>
              <a:t> data </a:t>
            </a:r>
            <a:r>
              <a:rPr lang="en-US" sz="2400" dirty="0" err="1"/>
              <a:t>informasi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i="1" dirty="0"/>
              <a:t>autonomous car</a:t>
            </a:r>
            <a:r>
              <a:rPr lang="en-US" sz="2400" dirty="0"/>
              <a:t> </a:t>
            </a:r>
            <a:r>
              <a:rPr lang="en-US" sz="2400" dirty="0" err="1"/>
              <a:t>dapat</a:t>
            </a:r>
            <a:r>
              <a:rPr lang="en-US" sz="2400" dirty="0"/>
              <a:t> </a:t>
            </a:r>
            <a:r>
              <a:rPr lang="en-US" sz="2400" dirty="0" err="1"/>
              <a:t>mempelajari</a:t>
            </a:r>
            <a:r>
              <a:rPr lang="en-US" sz="2400" dirty="0"/>
              <a:t> </a:t>
            </a:r>
            <a:r>
              <a:rPr lang="en-US" sz="2400" i="1" dirty="0"/>
              <a:t>behavior</a:t>
            </a:r>
            <a:r>
              <a:rPr lang="en-US" sz="2400" dirty="0"/>
              <a:t> </a:t>
            </a:r>
            <a:r>
              <a:rPr lang="en-US" sz="2400" dirty="0" err="1"/>
              <a:t>pengemudi</a:t>
            </a:r>
            <a:r>
              <a:rPr lang="en-US" sz="2400" dirty="0"/>
              <a:t> </a:t>
            </a:r>
            <a:r>
              <a:rPr lang="en-US" sz="2400" dirty="0" err="1"/>
              <a:t>mobil</a:t>
            </a:r>
            <a:r>
              <a:rPr lang="en-US" sz="2400" dirty="0"/>
              <a:t> </a:t>
            </a:r>
            <a:r>
              <a:rPr lang="en-US" sz="2400" dirty="0" err="1"/>
              <a:t>biasa</a:t>
            </a:r>
            <a:r>
              <a:rPr lang="en-US" sz="2400" dirty="0"/>
              <a:t> pada </a:t>
            </a:r>
            <a:r>
              <a:rPr lang="en-US" sz="2400" dirty="0" err="1"/>
              <a:t>kondisi</a:t>
            </a:r>
            <a:r>
              <a:rPr lang="en-US" sz="2400" dirty="0"/>
              <a:t> </a:t>
            </a:r>
            <a:r>
              <a:rPr lang="en-US" sz="2400" dirty="0" err="1"/>
              <a:t>lalu</a:t>
            </a:r>
            <a:r>
              <a:rPr lang="en-US" sz="2400" dirty="0"/>
              <a:t> </a:t>
            </a:r>
            <a:r>
              <a:rPr lang="en-US" sz="2400" dirty="0" err="1"/>
              <a:t>lintas</a:t>
            </a:r>
            <a:r>
              <a:rPr lang="en-US" sz="2400" dirty="0"/>
              <a:t> yang </a:t>
            </a:r>
            <a:r>
              <a:rPr lang="en-US" sz="2400" dirty="0" err="1"/>
              <a:t>berbeda-beda</a:t>
            </a:r>
            <a:endParaRPr lang="en-US" sz="24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2E181E2-A315-439B-A973-78AC7D0BD64E}"/>
              </a:ext>
            </a:extLst>
          </p:cNvPr>
          <p:cNvSpPr txBox="1">
            <a:spLocks/>
          </p:cNvSpPr>
          <p:nvPr/>
        </p:nvSpPr>
        <p:spPr>
          <a:xfrm>
            <a:off x="457200" y="837620"/>
            <a:ext cx="8229600" cy="666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1" algn="ctr"/>
            <a:r>
              <a:rPr lang="en-US" sz="3200" b="1" kern="0" dirty="0" err="1">
                <a:solidFill>
                  <a:sysClr val="windowText" lastClr="000000"/>
                </a:solidFill>
              </a:rPr>
              <a:t>Mengurangi</a:t>
            </a:r>
            <a:r>
              <a:rPr lang="en-US" sz="3200" b="1" kern="0" dirty="0">
                <a:solidFill>
                  <a:sysClr val="windowText" lastClr="000000"/>
                </a:solidFill>
              </a:rPr>
              <a:t> </a:t>
            </a:r>
            <a:r>
              <a:rPr lang="en-US" sz="3200" b="1" kern="0" dirty="0" err="1">
                <a:solidFill>
                  <a:sysClr val="windowText" lastClr="000000"/>
                </a:solidFill>
              </a:rPr>
              <a:t>Kemacetan</a:t>
            </a:r>
            <a:r>
              <a:rPr lang="en-US" sz="3200" b="1" kern="0" dirty="0">
                <a:solidFill>
                  <a:sysClr val="windowText" lastClr="000000"/>
                </a:solidFill>
              </a:rPr>
              <a:t> </a:t>
            </a:r>
            <a:r>
              <a:rPr lang="en-US" sz="3200" b="1" kern="0" dirty="0" err="1">
                <a:solidFill>
                  <a:sysClr val="windowText" lastClr="000000"/>
                </a:solidFill>
              </a:rPr>
              <a:t>Lalu</a:t>
            </a:r>
            <a:r>
              <a:rPr lang="en-US" sz="3200" b="1" kern="0" dirty="0">
                <a:solidFill>
                  <a:sysClr val="windowText" lastClr="000000"/>
                </a:solidFill>
              </a:rPr>
              <a:t> Lintas </a:t>
            </a:r>
            <a:r>
              <a:rPr lang="en-US" sz="2000" b="1" kern="0" dirty="0">
                <a:solidFill>
                  <a:sysClr val="windowText" lastClr="000000"/>
                </a:solidFill>
              </a:rPr>
              <a:t>(cont’d)</a:t>
            </a:r>
            <a:endParaRPr lang="en-US" sz="32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2EE829-5647-4208-9A55-96AB662A8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1563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718"/>
            <a:ext cx="3034680" cy="442954"/>
          </a:xfrm>
        </p:spPr>
        <p:txBody>
          <a:bodyPr>
            <a:normAutofit/>
          </a:bodyPr>
          <a:lstStyle/>
          <a:p>
            <a:pPr lvl="1"/>
            <a:r>
              <a:rPr lang="en-US" i="1" dirty="0"/>
              <a:t>Use cases of big data </a:t>
            </a:r>
            <a:r>
              <a:rPr lang="en-US" sz="1200" i="1" dirty="0"/>
              <a:t>(cont’d)</a:t>
            </a:r>
            <a:endParaRPr lang="en-US" i="1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BFE022-CE07-43E2-B566-08786B438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4023"/>
            <a:ext cx="8229600" cy="4949445"/>
          </a:xfrm>
        </p:spPr>
        <p:txBody>
          <a:bodyPr>
            <a:normAutofit/>
          </a:bodyPr>
          <a:lstStyle/>
          <a:p>
            <a:r>
              <a:rPr lang="en-US" sz="2400" dirty="0"/>
              <a:t>Pada era digital </a:t>
            </a:r>
            <a:r>
              <a:rPr lang="en-US" sz="2400" dirty="0" err="1"/>
              <a:t>seperti</a:t>
            </a:r>
            <a:r>
              <a:rPr lang="en-US" sz="2400" dirty="0"/>
              <a:t> </a:t>
            </a:r>
            <a:r>
              <a:rPr lang="en-US" sz="2400" dirty="0" err="1"/>
              <a:t>ini</a:t>
            </a:r>
            <a:r>
              <a:rPr lang="en-US" sz="2400" dirty="0"/>
              <a:t>, </a:t>
            </a:r>
            <a:r>
              <a:rPr lang="en-US" sz="2400" dirty="0" err="1"/>
              <a:t>organisasi</a:t>
            </a:r>
            <a:r>
              <a:rPr lang="en-US" sz="2400" dirty="0"/>
              <a:t>/</a:t>
            </a:r>
            <a:r>
              <a:rPr lang="en-US" sz="2400" dirty="0" err="1"/>
              <a:t>perusahaan</a:t>
            </a:r>
            <a:r>
              <a:rPr lang="en-US" sz="2400" dirty="0"/>
              <a:t> </a:t>
            </a:r>
            <a:r>
              <a:rPr lang="en-US" sz="2400" dirty="0" err="1"/>
              <a:t>harus</a:t>
            </a:r>
            <a:r>
              <a:rPr lang="en-US" sz="2400" dirty="0"/>
              <a:t> </a:t>
            </a:r>
            <a:r>
              <a:rPr lang="en-US" sz="2400" dirty="0" err="1"/>
              <a:t>mempertimbangkan</a:t>
            </a:r>
            <a:r>
              <a:rPr lang="en-US" sz="2400" dirty="0"/>
              <a:t> </a:t>
            </a:r>
            <a:r>
              <a:rPr lang="en-US" sz="2400" dirty="0" err="1"/>
              <a:t>semua</a:t>
            </a:r>
            <a:r>
              <a:rPr lang="en-US" sz="2400" dirty="0"/>
              <a:t> </a:t>
            </a:r>
            <a:r>
              <a:rPr lang="en-US" sz="2400" dirty="0" err="1"/>
              <a:t>informasi</a:t>
            </a:r>
            <a:r>
              <a:rPr lang="en-US" sz="2400" dirty="0"/>
              <a:t> </a:t>
            </a:r>
            <a:r>
              <a:rPr lang="en-US" sz="2400" dirty="0" err="1"/>
              <a:t>penting</a:t>
            </a:r>
            <a:r>
              <a:rPr lang="en-US" sz="2400" dirty="0"/>
              <a:t> yang </a:t>
            </a:r>
            <a:r>
              <a:rPr lang="en-US" sz="2400" dirty="0" err="1"/>
              <a:t>ada</a:t>
            </a:r>
            <a:r>
              <a:rPr lang="en-US" sz="2400" dirty="0"/>
              <a:t> </a:t>
            </a:r>
            <a:r>
              <a:rPr lang="en-US" sz="2400" dirty="0" err="1"/>
              <a:t>tentang</a:t>
            </a:r>
            <a:r>
              <a:rPr lang="en-US" sz="2400" dirty="0"/>
              <a:t> </a:t>
            </a:r>
            <a:r>
              <a:rPr lang="en-US" sz="2400" dirty="0" err="1"/>
              <a:t>konsumen</a:t>
            </a:r>
            <a:r>
              <a:rPr lang="en-US" sz="2400" dirty="0"/>
              <a:t>/</a:t>
            </a:r>
            <a:r>
              <a:rPr lang="en-US" sz="2400" dirty="0" err="1"/>
              <a:t>pelanggan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meningkatkan</a:t>
            </a:r>
            <a:r>
              <a:rPr lang="en-US" sz="2400" dirty="0"/>
              <a:t> </a:t>
            </a:r>
            <a:r>
              <a:rPr lang="en-US" sz="2400" i="1" dirty="0"/>
              <a:t>revenue</a:t>
            </a:r>
            <a:r>
              <a:rPr lang="en-US" sz="2400" dirty="0"/>
              <a:t> </a:t>
            </a:r>
            <a:r>
              <a:rPr lang="en-US" sz="2400" dirty="0" err="1"/>
              <a:t>serta</a:t>
            </a:r>
            <a:r>
              <a:rPr lang="en-US" sz="2400" dirty="0"/>
              <a:t> </a:t>
            </a:r>
            <a:r>
              <a:rPr lang="en-US" sz="2400" dirty="0" err="1"/>
              <a:t>hubungan</a:t>
            </a:r>
            <a:r>
              <a:rPr lang="en-US" sz="2400" dirty="0"/>
              <a:t> </a:t>
            </a:r>
            <a:r>
              <a:rPr lang="en-US" sz="2400" i="1" dirty="0"/>
              <a:t>loyalty</a:t>
            </a:r>
            <a:r>
              <a:rPr lang="en-US" sz="2400" dirty="0"/>
              <a:t> </a:t>
            </a:r>
            <a:r>
              <a:rPr lang="en-US" sz="2400" dirty="0" err="1"/>
              <a:t>jangka</a:t>
            </a:r>
            <a:r>
              <a:rPr lang="en-US" sz="2400" dirty="0"/>
              <a:t> </a:t>
            </a:r>
            <a:r>
              <a:rPr lang="en-US" sz="2400" dirty="0" err="1"/>
              <a:t>panjang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konsumen</a:t>
            </a:r>
            <a:endParaRPr lang="en-US" sz="2400" dirty="0"/>
          </a:p>
          <a:p>
            <a:r>
              <a:rPr lang="en-US" sz="2400" dirty="0"/>
              <a:t>Hal </a:t>
            </a:r>
            <a:r>
              <a:rPr lang="en-US" sz="2400" dirty="0" err="1"/>
              <a:t>tersebut</a:t>
            </a:r>
            <a:r>
              <a:rPr lang="en-US" sz="2400" dirty="0"/>
              <a:t> </a:t>
            </a:r>
            <a:r>
              <a:rPr lang="en-US" sz="2400" dirty="0" err="1"/>
              <a:t>merupakan</a:t>
            </a:r>
            <a:r>
              <a:rPr lang="en-US" sz="2400" dirty="0"/>
              <a:t> </a:t>
            </a:r>
            <a:r>
              <a:rPr lang="en-US" sz="2400" dirty="0" err="1"/>
              <a:t>dasar</a:t>
            </a:r>
            <a:r>
              <a:rPr lang="en-US" sz="2400" dirty="0"/>
              <a:t> </a:t>
            </a:r>
            <a:r>
              <a:rPr lang="en-US" sz="2400" dirty="0" err="1"/>
              <a:t>dari</a:t>
            </a:r>
            <a:r>
              <a:rPr lang="en-US" sz="2400" dirty="0"/>
              <a:t> </a:t>
            </a:r>
            <a:r>
              <a:rPr lang="en-US" sz="2400" i="1" dirty="0"/>
              <a:t>Customer Relationship Management (CRM)</a:t>
            </a:r>
            <a:r>
              <a:rPr lang="en-US" sz="2400" dirty="0"/>
              <a:t> modern.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2E181E2-A315-439B-A973-78AC7D0BD64E}"/>
              </a:ext>
            </a:extLst>
          </p:cNvPr>
          <p:cNvSpPr txBox="1">
            <a:spLocks/>
          </p:cNvSpPr>
          <p:nvPr/>
        </p:nvSpPr>
        <p:spPr>
          <a:xfrm>
            <a:off x="457200" y="1007665"/>
            <a:ext cx="8229600" cy="666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1" algn="ctr"/>
            <a:r>
              <a:rPr lang="en-US" sz="3200" b="1" i="1" kern="0" dirty="0">
                <a:solidFill>
                  <a:sysClr val="windowText" lastClr="000000"/>
                </a:solidFill>
              </a:rPr>
              <a:t>Enhanced 360</a:t>
            </a:r>
            <a:r>
              <a:rPr lang="en-US" sz="3200" b="1" i="1" kern="0" baseline="30000" dirty="0">
                <a:solidFill>
                  <a:sysClr val="windowText" lastClr="000000"/>
                </a:solidFill>
              </a:rPr>
              <a:t>o</a:t>
            </a:r>
            <a:r>
              <a:rPr lang="en-US" sz="3200" b="1" i="1" kern="0" dirty="0">
                <a:solidFill>
                  <a:sysClr val="windowText" lastClr="000000"/>
                </a:solidFill>
              </a:rPr>
              <a:t> View of the Customer</a:t>
            </a:r>
            <a:endParaRPr lang="en-US" sz="3200" b="1" i="1" kern="0" baseline="30000" dirty="0">
              <a:solidFill>
                <a:sysClr val="windowText" lastClr="00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E62C1F-7307-4832-B93E-B342323FC5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451" t="14984" r="1148" b="9380"/>
          <a:stretch/>
        </p:blipFill>
        <p:spPr>
          <a:xfrm>
            <a:off x="4572000" y="3553124"/>
            <a:ext cx="2935705" cy="316835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4C1981-9AC7-4679-BC2C-BDCA97A31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157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Evaluasi</a:t>
            </a:r>
            <a:r>
              <a:rPr lang="en-ID" dirty="0"/>
              <a:t> </a:t>
            </a:r>
            <a:r>
              <a:rPr lang="en-ID" dirty="0" err="1"/>
              <a:t>Persiapan</a:t>
            </a:r>
            <a:r>
              <a:rPr lang="en-ID" dirty="0"/>
              <a:t> </a:t>
            </a:r>
            <a:r>
              <a:rPr lang="en-ID" dirty="0" err="1"/>
              <a:t>Peserta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 err="1"/>
              <a:t>Apa</a:t>
            </a:r>
            <a:r>
              <a:rPr lang="en-US" dirty="0"/>
              <a:t> yang </a:t>
            </a:r>
            <a:r>
              <a:rPr lang="en-US" dirty="0" err="1"/>
              <a:t>dimaksud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big data?</a:t>
            </a:r>
          </a:p>
          <a:p>
            <a:pPr marL="514350" indent="-514350">
              <a:buAutoNum type="arabicPeriod"/>
            </a:pPr>
            <a:r>
              <a:rPr lang="en-US" dirty="0" err="1"/>
              <a:t>Mengapa</a:t>
            </a:r>
            <a:r>
              <a:rPr lang="en-US" dirty="0"/>
              <a:t> </a:t>
            </a:r>
            <a:r>
              <a:rPr lang="en-US" dirty="0" err="1"/>
              <a:t>diperlukan</a:t>
            </a:r>
            <a:r>
              <a:rPr lang="en-US" dirty="0"/>
              <a:t> big data?</a:t>
            </a:r>
          </a:p>
          <a:p>
            <a:pPr marL="514350" indent="-514350">
              <a:buAutoNum type="arabicPeriod"/>
            </a:pPr>
            <a:r>
              <a:rPr lang="en-US" dirty="0" err="1"/>
              <a:t>Sebutkan</a:t>
            </a:r>
            <a:r>
              <a:rPr lang="en-US" dirty="0"/>
              <a:t> </a:t>
            </a:r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penerapan</a:t>
            </a:r>
            <a:r>
              <a:rPr lang="en-US" dirty="0"/>
              <a:t> big data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kehidupan</a:t>
            </a:r>
            <a:r>
              <a:rPr lang="en-US" dirty="0"/>
              <a:t> </a:t>
            </a:r>
            <a:r>
              <a:rPr lang="en-US" dirty="0" err="1"/>
              <a:t>sehari-hari</a:t>
            </a:r>
            <a:r>
              <a:rPr lang="en-US" dirty="0"/>
              <a:t>!</a:t>
            </a:r>
          </a:p>
          <a:p>
            <a:pPr marL="514350" indent="-514350">
              <a:buAutoNum type="arabicPeriod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E09A84-2EEA-48DA-A407-9AFD4020D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955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718"/>
            <a:ext cx="3034680" cy="442954"/>
          </a:xfrm>
        </p:spPr>
        <p:txBody>
          <a:bodyPr>
            <a:normAutofit/>
          </a:bodyPr>
          <a:lstStyle/>
          <a:p>
            <a:pPr lvl="1"/>
            <a:r>
              <a:rPr lang="en-US" i="1" dirty="0"/>
              <a:t>Use cases of big data </a:t>
            </a:r>
            <a:r>
              <a:rPr lang="en-US" sz="1200" i="1" dirty="0"/>
              <a:t>(cont’d)</a:t>
            </a:r>
            <a:endParaRPr lang="en-US" i="1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BFE022-CE07-43E2-B566-08786B438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12758"/>
            <a:ext cx="8229600" cy="43134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Retail : </a:t>
            </a:r>
            <a:r>
              <a:rPr lang="en-US" sz="2000" dirty="0" err="1"/>
              <a:t>Meningkatkan</a:t>
            </a:r>
            <a:r>
              <a:rPr lang="en-US" sz="2000" dirty="0"/>
              <a:t> </a:t>
            </a:r>
            <a:r>
              <a:rPr lang="en-US" sz="2000" dirty="0" err="1"/>
              <a:t>Hubungan</a:t>
            </a:r>
            <a:r>
              <a:rPr lang="en-US" sz="2000" dirty="0"/>
              <a:t> </a:t>
            </a:r>
            <a:r>
              <a:rPr lang="en-US" sz="2000" dirty="0" err="1"/>
              <a:t>Konsumen</a:t>
            </a:r>
            <a:endParaRPr lang="en-US" sz="2000" dirty="0"/>
          </a:p>
          <a:p>
            <a:r>
              <a:rPr lang="en-US" sz="2000" dirty="0" err="1"/>
              <a:t>Mempersiapkan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peningkatan</a:t>
            </a:r>
            <a:r>
              <a:rPr lang="en-US" sz="2000" dirty="0"/>
              <a:t> </a:t>
            </a:r>
            <a:r>
              <a:rPr lang="en-US" sz="2000" dirty="0" err="1"/>
              <a:t>jumlah</a:t>
            </a:r>
            <a:r>
              <a:rPr lang="en-US" sz="2000" dirty="0"/>
              <a:t> </a:t>
            </a:r>
            <a:r>
              <a:rPr lang="en-US" sz="2000" dirty="0" err="1"/>
              <a:t>konsumen</a:t>
            </a:r>
            <a:r>
              <a:rPr lang="en-US" sz="2000" dirty="0"/>
              <a:t> pada </a:t>
            </a:r>
            <a:r>
              <a:rPr lang="en-US" sz="2000" i="1" dirty="0"/>
              <a:t>rush hour/rush time</a:t>
            </a:r>
            <a:endParaRPr lang="en-US" sz="2000" dirty="0"/>
          </a:p>
          <a:p>
            <a:r>
              <a:rPr lang="en-US" sz="2000" dirty="0" err="1"/>
              <a:t>Mempelajari</a:t>
            </a:r>
            <a:r>
              <a:rPr lang="en-US" sz="2000" dirty="0"/>
              <a:t> dan </a:t>
            </a:r>
            <a:r>
              <a:rPr lang="en-US" sz="2000" dirty="0" err="1"/>
              <a:t>menganalisis</a:t>
            </a:r>
            <a:r>
              <a:rPr lang="en-US" sz="2000" dirty="0"/>
              <a:t> </a:t>
            </a:r>
            <a:r>
              <a:rPr lang="en-US" sz="2000" dirty="0" err="1"/>
              <a:t>preferensi</a:t>
            </a:r>
            <a:r>
              <a:rPr lang="en-US" sz="2000" dirty="0"/>
              <a:t> </a:t>
            </a:r>
            <a:r>
              <a:rPr lang="en-US" sz="2000" dirty="0" err="1"/>
              <a:t>konsumen</a:t>
            </a:r>
            <a:endParaRPr lang="en-US" sz="2000" dirty="0"/>
          </a:p>
          <a:p>
            <a:r>
              <a:rPr lang="en-US" sz="2000" dirty="0" err="1"/>
              <a:t>Merencanakan</a:t>
            </a:r>
            <a:r>
              <a:rPr lang="en-US" sz="2000" dirty="0"/>
              <a:t> </a:t>
            </a:r>
            <a:r>
              <a:rPr lang="en-US" sz="2000" dirty="0" err="1"/>
              <a:t>kebiasaan</a:t>
            </a:r>
            <a:r>
              <a:rPr lang="en-US" sz="2000" dirty="0"/>
              <a:t> </a:t>
            </a:r>
            <a:r>
              <a:rPr lang="en-US" sz="2000" dirty="0" err="1"/>
              <a:t>konsumtif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konsumen</a:t>
            </a:r>
            <a:r>
              <a:rPr lang="en-US" sz="2000" dirty="0"/>
              <a:t> (</a:t>
            </a:r>
            <a:r>
              <a:rPr lang="en-US" sz="2000" dirty="0" err="1"/>
              <a:t>diskon</a:t>
            </a:r>
            <a:r>
              <a:rPr lang="en-US" sz="2000" dirty="0"/>
              <a:t>, </a:t>
            </a:r>
            <a:r>
              <a:rPr lang="en-US" sz="2000" dirty="0" err="1"/>
              <a:t>kupon</a:t>
            </a:r>
            <a:r>
              <a:rPr lang="en-US" sz="2000" dirty="0"/>
              <a:t>, </a:t>
            </a:r>
            <a:r>
              <a:rPr lang="en-US" sz="2000" dirty="0" err="1"/>
              <a:t>dll</a:t>
            </a:r>
            <a:r>
              <a:rPr lang="en-US" sz="2000" dirty="0"/>
              <a:t>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Hasilnya</a:t>
            </a:r>
            <a:r>
              <a:rPr lang="en-US" sz="2000" dirty="0"/>
              <a:t>:</a:t>
            </a:r>
          </a:p>
          <a:p>
            <a:r>
              <a:rPr lang="en-US" sz="2000" dirty="0" err="1"/>
              <a:t>Peningkatan</a:t>
            </a:r>
            <a:r>
              <a:rPr lang="en-US" sz="2000" dirty="0"/>
              <a:t> </a:t>
            </a:r>
            <a:r>
              <a:rPr lang="en-US" sz="2000" i="1" dirty="0"/>
              <a:t>revenue</a:t>
            </a:r>
          </a:p>
          <a:p>
            <a:r>
              <a:rPr lang="en-US" sz="2000" dirty="0" err="1"/>
              <a:t>Peningkatan</a:t>
            </a:r>
            <a:r>
              <a:rPr lang="en-US" sz="2000" dirty="0"/>
              <a:t> </a:t>
            </a:r>
            <a:r>
              <a:rPr lang="en-US" sz="2000" dirty="0" err="1"/>
              <a:t>efisiensi</a:t>
            </a:r>
            <a:endParaRPr lang="en-US" sz="2000" dirty="0"/>
          </a:p>
          <a:p>
            <a:r>
              <a:rPr lang="en-US" sz="2000" dirty="0" err="1"/>
              <a:t>Membangun</a:t>
            </a:r>
            <a:r>
              <a:rPr lang="en-US" sz="2000" dirty="0"/>
              <a:t> </a:t>
            </a:r>
            <a:r>
              <a:rPr lang="en-US" sz="2000" dirty="0" err="1"/>
              <a:t>loyalitas</a:t>
            </a:r>
            <a:r>
              <a:rPr lang="en-US" sz="2000" dirty="0"/>
              <a:t> </a:t>
            </a:r>
            <a:r>
              <a:rPr lang="en-US" sz="2000" dirty="0" err="1"/>
              <a:t>konsumen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2E181E2-A315-439B-A973-78AC7D0BD64E}"/>
              </a:ext>
            </a:extLst>
          </p:cNvPr>
          <p:cNvSpPr txBox="1">
            <a:spLocks/>
          </p:cNvSpPr>
          <p:nvPr/>
        </p:nvSpPr>
        <p:spPr>
          <a:xfrm>
            <a:off x="457200" y="953314"/>
            <a:ext cx="8229600" cy="666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1" algn="ctr"/>
            <a:r>
              <a:rPr lang="en-US" sz="3200" b="1" i="1" kern="0" dirty="0">
                <a:solidFill>
                  <a:sysClr val="windowText" lastClr="000000"/>
                </a:solidFill>
              </a:rPr>
              <a:t>Enhanced 360</a:t>
            </a:r>
            <a:r>
              <a:rPr lang="en-US" sz="3200" b="1" i="1" kern="0" baseline="30000" dirty="0">
                <a:solidFill>
                  <a:sysClr val="windowText" lastClr="000000"/>
                </a:solidFill>
              </a:rPr>
              <a:t>o</a:t>
            </a:r>
            <a:r>
              <a:rPr lang="en-US" sz="3200" b="1" i="1" kern="0" dirty="0">
                <a:solidFill>
                  <a:sysClr val="windowText" lastClr="000000"/>
                </a:solidFill>
              </a:rPr>
              <a:t> View of the Customer </a:t>
            </a:r>
            <a:r>
              <a:rPr lang="en-US" sz="2000" b="1" i="1" kern="0" dirty="0">
                <a:solidFill>
                  <a:sysClr val="windowText" lastClr="000000"/>
                </a:solidFill>
              </a:rPr>
              <a:t>(cont’d)</a:t>
            </a:r>
            <a:endParaRPr lang="en-US" sz="3200" b="1" i="1" kern="0" baseline="30000" dirty="0">
              <a:solidFill>
                <a:sysClr val="windowText" lastClr="00000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B53628-6652-4B85-8963-40BABC5C0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8807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718"/>
            <a:ext cx="3034680" cy="442954"/>
          </a:xfrm>
        </p:spPr>
        <p:txBody>
          <a:bodyPr>
            <a:normAutofit/>
          </a:bodyPr>
          <a:lstStyle/>
          <a:p>
            <a:pPr lvl="1"/>
            <a:r>
              <a:rPr lang="en-US" i="1" dirty="0"/>
              <a:t>Use cases of big data </a:t>
            </a:r>
            <a:r>
              <a:rPr lang="en-US" sz="1200" i="1" dirty="0"/>
              <a:t>(cont’d)</a:t>
            </a:r>
            <a:endParaRPr lang="en-US" i="1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BFE022-CE07-43E2-B566-08786B438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4023"/>
            <a:ext cx="8229600" cy="49494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/>
              <a:t>Meningkatnya</a:t>
            </a:r>
            <a:r>
              <a:rPr lang="en-US" sz="2400" dirty="0"/>
              <a:t> </a:t>
            </a:r>
            <a:r>
              <a:rPr lang="en-US" sz="2400" dirty="0" err="1"/>
              <a:t>jumlah</a:t>
            </a:r>
            <a:r>
              <a:rPr lang="en-US" sz="2400" dirty="0"/>
              <a:t> </a:t>
            </a:r>
            <a:r>
              <a:rPr lang="en-US" sz="2400" dirty="0" err="1"/>
              <a:t>kejahatan</a:t>
            </a:r>
            <a:r>
              <a:rPr lang="en-US" sz="2400" dirty="0"/>
              <a:t> </a:t>
            </a:r>
            <a:r>
              <a:rPr lang="en-US" sz="2400" dirty="0" err="1"/>
              <a:t>siber</a:t>
            </a:r>
            <a:r>
              <a:rPr lang="en-US" sz="2400" dirty="0"/>
              <a:t> (</a:t>
            </a:r>
            <a:r>
              <a:rPr lang="en-US" sz="2400" i="1" dirty="0"/>
              <a:t>cyber crime</a:t>
            </a:r>
            <a:r>
              <a:rPr lang="en-US" sz="2400" dirty="0"/>
              <a:t>), </a:t>
            </a:r>
            <a:r>
              <a:rPr lang="en-US" sz="2400" dirty="0" err="1"/>
              <a:t>terorisme</a:t>
            </a:r>
            <a:r>
              <a:rPr lang="en-US" sz="2400" dirty="0"/>
              <a:t> </a:t>
            </a:r>
            <a:r>
              <a:rPr lang="en-US" sz="2400" dirty="0" err="1"/>
              <a:t>siber</a:t>
            </a:r>
            <a:r>
              <a:rPr lang="en-US" sz="2400" dirty="0"/>
              <a:t> (</a:t>
            </a:r>
            <a:r>
              <a:rPr lang="en-US" sz="2400" i="1" dirty="0"/>
              <a:t>cyber terrorism</a:t>
            </a:r>
            <a:r>
              <a:rPr lang="en-US" sz="2400" dirty="0"/>
              <a:t>), </a:t>
            </a:r>
            <a:r>
              <a:rPr lang="en-US" sz="2400" dirty="0" err="1"/>
              <a:t>spionase</a:t>
            </a:r>
            <a:r>
              <a:rPr lang="en-US" sz="2400" dirty="0"/>
              <a:t>, </a:t>
            </a:r>
            <a:r>
              <a:rPr lang="en-US" sz="2400" dirty="0" err="1"/>
              <a:t>dll</a:t>
            </a:r>
            <a:r>
              <a:rPr lang="en-US" sz="2400" dirty="0"/>
              <a:t> </a:t>
            </a:r>
            <a:r>
              <a:rPr lang="en-US" sz="2400" dirty="0" err="1"/>
              <a:t>menjadi</a:t>
            </a:r>
            <a:r>
              <a:rPr lang="en-US" sz="2400" dirty="0"/>
              <a:t> </a:t>
            </a:r>
            <a:r>
              <a:rPr lang="en-US" sz="2400" dirty="0" err="1"/>
              <a:t>tantangan</a:t>
            </a:r>
            <a:r>
              <a:rPr lang="en-US" sz="2400" dirty="0"/>
              <a:t> </a:t>
            </a:r>
            <a:r>
              <a:rPr lang="en-US" sz="2400" dirty="0" err="1"/>
              <a:t>bagi</a:t>
            </a:r>
            <a:r>
              <a:rPr lang="en-US" sz="2400" dirty="0"/>
              <a:t> </a:t>
            </a:r>
            <a:r>
              <a:rPr lang="en-US" sz="2400" dirty="0" err="1"/>
              <a:t>organisasi</a:t>
            </a:r>
            <a:r>
              <a:rPr lang="en-US" sz="2400" dirty="0"/>
              <a:t>/</a:t>
            </a:r>
            <a:r>
              <a:rPr lang="en-US" sz="2400" dirty="0" err="1"/>
              <a:t>perusahaan</a:t>
            </a:r>
            <a:r>
              <a:rPr lang="en-US" sz="2400" dirty="0"/>
              <a:t> yang </a:t>
            </a:r>
            <a:r>
              <a:rPr lang="en-US" sz="2400" dirty="0" err="1"/>
              <a:t>harus</a:t>
            </a:r>
            <a:r>
              <a:rPr lang="en-US" sz="2400" dirty="0"/>
              <a:t> </a:t>
            </a:r>
            <a:r>
              <a:rPr lang="en-US" sz="2400" dirty="0" err="1"/>
              <a:t>diatasi</a:t>
            </a:r>
            <a:r>
              <a:rPr lang="en-US" sz="2400" dirty="0"/>
              <a:t> dan juga </a:t>
            </a:r>
            <a:r>
              <a:rPr lang="en-US" sz="2400" dirty="0" err="1"/>
              <a:t>dicegah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Hal </a:t>
            </a:r>
            <a:r>
              <a:rPr lang="en-US" sz="2400" dirty="0" err="1"/>
              <a:t>tersebut</a:t>
            </a:r>
            <a:r>
              <a:rPr lang="en-US" sz="2400" dirty="0"/>
              <a:t> </a:t>
            </a:r>
            <a:r>
              <a:rPr lang="en-US" sz="2400" dirty="0" err="1"/>
              <a:t>dapat</a:t>
            </a:r>
            <a:r>
              <a:rPr lang="en-US" sz="2400" dirty="0"/>
              <a:t> </a:t>
            </a:r>
            <a:r>
              <a:rPr lang="en-US" sz="2400" dirty="0" err="1"/>
              <a:t>dilakukan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memproses</a:t>
            </a:r>
            <a:r>
              <a:rPr lang="en-US" sz="2400" dirty="0"/>
              <a:t> dan </a:t>
            </a:r>
            <a:r>
              <a:rPr lang="en-US" sz="2400" dirty="0" err="1"/>
              <a:t>menganalisis</a:t>
            </a:r>
            <a:r>
              <a:rPr lang="en-US" sz="2400" dirty="0"/>
              <a:t> </a:t>
            </a:r>
            <a:r>
              <a:rPr lang="en-US" sz="2400" dirty="0" err="1"/>
              <a:t>tipe</a:t>
            </a:r>
            <a:r>
              <a:rPr lang="en-US" sz="2400" dirty="0"/>
              <a:t> data </a:t>
            </a:r>
            <a:r>
              <a:rPr lang="en-US" sz="2400" dirty="0" err="1"/>
              <a:t>baru</a:t>
            </a:r>
            <a:r>
              <a:rPr lang="en-US" sz="2400" dirty="0"/>
              <a:t> </a:t>
            </a:r>
            <a:r>
              <a:rPr lang="en-US" sz="2400" dirty="0" err="1"/>
              <a:t>seperti</a:t>
            </a:r>
            <a:r>
              <a:rPr lang="en-US" sz="2400" dirty="0"/>
              <a:t> media social, email, dan </a:t>
            </a:r>
            <a:r>
              <a:rPr lang="en-US" sz="2400" dirty="0" err="1"/>
              <a:t>menganalisis</a:t>
            </a:r>
            <a:r>
              <a:rPr lang="en-US" sz="2400" dirty="0"/>
              <a:t> </a:t>
            </a:r>
            <a:r>
              <a:rPr lang="en-US" sz="2400" dirty="0" err="1"/>
              <a:t>rekaman</a:t>
            </a:r>
            <a:r>
              <a:rPr lang="en-US" sz="2400" dirty="0"/>
              <a:t> video, </a:t>
            </a:r>
            <a:r>
              <a:rPr lang="en-US" sz="2400" dirty="0" err="1"/>
              <a:t>menganalisis</a:t>
            </a:r>
            <a:r>
              <a:rPr lang="en-US" sz="2400" dirty="0"/>
              <a:t> </a:t>
            </a:r>
            <a:r>
              <a:rPr lang="en-US" sz="2400" i="1" dirty="0"/>
              <a:t>data in motion/at rest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demikian</a:t>
            </a:r>
            <a:r>
              <a:rPr lang="en-US" sz="2400" dirty="0"/>
              <a:t> </a:t>
            </a:r>
            <a:r>
              <a:rPr lang="en-US" sz="2400" dirty="0" err="1"/>
              <a:t>organisasi</a:t>
            </a:r>
            <a:r>
              <a:rPr lang="en-US" sz="2400" dirty="0"/>
              <a:t> </a:t>
            </a:r>
            <a:r>
              <a:rPr lang="en-US" sz="2400" dirty="0" err="1"/>
              <a:t>dapat</a:t>
            </a:r>
            <a:r>
              <a:rPr lang="en-US" sz="2400" dirty="0"/>
              <a:t> </a:t>
            </a:r>
            <a:r>
              <a:rPr lang="en-US" sz="2400" dirty="0" err="1"/>
              <a:t>mendapatkan</a:t>
            </a:r>
            <a:r>
              <a:rPr lang="en-US" sz="2400" dirty="0"/>
              <a:t> </a:t>
            </a:r>
            <a:r>
              <a:rPr lang="en-US" sz="2400" dirty="0" err="1"/>
              <a:t>asosiasi</a:t>
            </a:r>
            <a:r>
              <a:rPr lang="en-US" sz="2400" dirty="0"/>
              <a:t> </a:t>
            </a:r>
            <a:r>
              <a:rPr lang="en-US" sz="2400" dirty="0" err="1"/>
              <a:t>baru</a:t>
            </a:r>
            <a:r>
              <a:rPr lang="en-US" sz="2400" dirty="0"/>
              <a:t>, </a:t>
            </a:r>
            <a:r>
              <a:rPr lang="en-US" sz="2400" dirty="0" err="1"/>
              <a:t>atau</a:t>
            </a:r>
            <a:r>
              <a:rPr lang="en-US" sz="2400" dirty="0"/>
              <a:t> </a:t>
            </a:r>
            <a:r>
              <a:rPr lang="en-US" sz="2400" dirty="0" err="1"/>
              <a:t>menemukan</a:t>
            </a:r>
            <a:r>
              <a:rPr lang="en-US" sz="2400" dirty="0"/>
              <a:t> </a:t>
            </a:r>
            <a:r>
              <a:rPr lang="en-US" sz="2400" dirty="0" err="1"/>
              <a:t>pola</a:t>
            </a:r>
            <a:r>
              <a:rPr lang="en-US" sz="2400" dirty="0"/>
              <a:t> dan </a:t>
            </a:r>
            <a:r>
              <a:rPr lang="en-US" sz="2400" dirty="0" err="1"/>
              <a:t>fakta</a:t>
            </a:r>
            <a:r>
              <a:rPr lang="en-US" sz="2400" dirty="0"/>
              <a:t> </a:t>
            </a:r>
            <a:r>
              <a:rPr lang="en-US" sz="2400" dirty="0" err="1"/>
              <a:t>baru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meningkatkan</a:t>
            </a:r>
            <a:r>
              <a:rPr lang="en-US" sz="2400" dirty="0"/>
              <a:t> </a:t>
            </a:r>
            <a:r>
              <a:rPr lang="en-US" sz="2400" i="1" dirty="0"/>
              <a:t>intelligence, security </a:t>
            </a:r>
            <a:r>
              <a:rPr lang="en-US" sz="2400" dirty="0"/>
              <a:t>dan </a:t>
            </a:r>
            <a:r>
              <a:rPr lang="en-US" sz="2400" i="1" dirty="0"/>
              <a:t>law enforcement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2E181E2-A315-439B-A973-78AC7D0BD64E}"/>
              </a:ext>
            </a:extLst>
          </p:cNvPr>
          <p:cNvSpPr txBox="1">
            <a:spLocks/>
          </p:cNvSpPr>
          <p:nvPr/>
        </p:nvSpPr>
        <p:spPr>
          <a:xfrm>
            <a:off x="457200" y="1007665"/>
            <a:ext cx="8229600" cy="666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1" algn="ctr"/>
            <a:r>
              <a:rPr lang="en-US" sz="3200" b="1" i="1" kern="0" dirty="0">
                <a:solidFill>
                  <a:sysClr val="windowText" lastClr="000000"/>
                </a:solidFill>
              </a:rPr>
              <a:t>Security/Intelligence Extension</a:t>
            </a:r>
            <a:endParaRPr lang="en-US" sz="3200" b="1" i="1" kern="0" baseline="30000" dirty="0">
              <a:solidFill>
                <a:sysClr val="windowText" lastClr="00000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FF5E31-8099-49E0-A9ED-B1FAE6CBB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86144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718"/>
            <a:ext cx="3034680" cy="442954"/>
          </a:xfrm>
        </p:spPr>
        <p:txBody>
          <a:bodyPr>
            <a:normAutofit/>
          </a:bodyPr>
          <a:lstStyle/>
          <a:p>
            <a:pPr lvl="1"/>
            <a:r>
              <a:rPr lang="en-US" i="1" dirty="0"/>
              <a:t>Use cases of big data </a:t>
            </a:r>
            <a:r>
              <a:rPr lang="en-US" sz="1200" i="1" dirty="0"/>
              <a:t>(cont’d)</a:t>
            </a:r>
            <a:endParaRPr lang="en-US" i="1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BFE022-CE07-43E2-B566-08786B438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37665"/>
            <a:ext cx="8229600" cy="49494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/>
              <a:t>Berfokus</a:t>
            </a:r>
            <a:r>
              <a:rPr lang="en-US" sz="2400" dirty="0"/>
              <a:t> pada </a:t>
            </a:r>
            <a:r>
              <a:rPr lang="en-US" sz="2400" dirty="0" err="1"/>
              <a:t>analisis</a:t>
            </a:r>
            <a:r>
              <a:rPr lang="en-US" sz="2400" dirty="0"/>
              <a:t> data </a:t>
            </a:r>
            <a:r>
              <a:rPr lang="en-US" sz="2400" dirty="0" err="1"/>
              <a:t>mesin</a:t>
            </a:r>
            <a:r>
              <a:rPr lang="en-US" sz="2400" dirty="0"/>
              <a:t>, yang </a:t>
            </a:r>
            <a:r>
              <a:rPr lang="en-US" sz="2400" dirty="0" err="1"/>
              <a:t>dapat</a:t>
            </a:r>
            <a:r>
              <a:rPr lang="en-US" sz="2400" dirty="0"/>
              <a:t> </a:t>
            </a:r>
            <a:r>
              <a:rPr lang="en-US" sz="2400" dirty="0" err="1"/>
              <a:t>mencakup</a:t>
            </a:r>
            <a:r>
              <a:rPr lang="en-US" sz="2400" dirty="0"/>
              <a:t> </a:t>
            </a:r>
            <a:r>
              <a:rPr lang="en-US" sz="2400" dirty="0" err="1"/>
              <a:t>sinyal</a:t>
            </a:r>
            <a:r>
              <a:rPr lang="en-US" sz="2400" dirty="0"/>
              <a:t>, sensor, dan log data </a:t>
            </a:r>
            <a:r>
              <a:rPr lang="en-US" sz="2400" dirty="0" err="1"/>
              <a:t>dari</a:t>
            </a:r>
            <a:r>
              <a:rPr lang="en-US" sz="2400" dirty="0"/>
              <a:t> </a:t>
            </a:r>
            <a:r>
              <a:rPr lang="en-US" sz="2400" dirty="0" err="1"/>
              <a:t>perangkat</a:t>
            </a:r>
            <a:r>
              <a:rPr lang="en-US" sz="2400" dirty="0"/>
              <a:t> GPS, </a:t>
            </a:r>
            <a:r>
              <a:rPr lang="en-US" sz="2400" dirty="0" err="1"/>
              <a:t>dimana</a:t>
            </a:r>
            <a:r>
              <a:rPr lang="en-US" sz="2400" dirty="0"/>
              <a:t> data-data </a:t>
            </a:r>
            <a:r>
              <a:rPr lang="en-US" sz="2400" dirty="0" err="1"/>
              <a:t>tersebut</a:t>
            </a:r>
            <a:r>
              <a:rPr lang="en-US" sz="2400" dirty="0"/>
              <a:t> </a:t>
            </a:r>
            <a:r>
              <a:rPr lang="en-US" sz="2400" dirty="0" err="1"/>
              <a:t>meningkat</a:t>
            </a:r>
            <a:r>
              <a:rPr lang="en-US" sz="2400" dirty="0"/>
              <a:t> </a:t>
            </a:r>
            <a:r>
              <a:rPr lang="en-US" sz="2400" dirty="0" err="1"/>
              <a:t>secara</a:t>
            </a:r>
            <a:r>
              <a:rPr lang="en-US" sz="2400" dirty="0"/>
              <a:t> </a:t>
            </a:r>
            <a:r>
              <a:rPr lang="en-US" sz="2400" dirty="0" err="1"/>
              <a:t>eksponensial</a:t>
            </a:r>
            <a:r>
              <a:rPr lang="en-US" sz="2400" dirty="0"/>
              <a:t>, </a:t>
            </a:r>
            <a:r>
              <a:rPr lang="en-US" sz="2400" dirty="0" err="1"/>
              <a:t>dalam</a:t>
            </a:r>
            <a:r>
              <a:rPr lang="en-US" sz="2400" dirty="0"/>
              <a:t> </a:t>
            </a:r>
            <a:r>
              <a:rPr lang="en-US" sz="2400" dirty="0" err="1"/>
              <a:t>jumlah</a:t>
            </a:r>
            <a:r>
              <a:rPr lang="en-US" sz="2400" dirty="0"/>
              <a:t> yang </a:t>
            </a:r>
            <a:r>
              <a:rPr lang="en-US" sz="2400" dirty="0" err="1"/>
              <a:t>besar</a:t>
            </a:r>
            <a:r>
              <a:rPr lang="en-US" sz="2400" dirty="0"/>
              <a:t>, dan format yang </a:t>
            </a:r>
            <a:r>
              <a:rPr lang="en-US" sz="2400" dirty="0" err="1"/>
              <a:t>berbeda-beda</a:t>
            </a:r>
            <a:endParaRPr lang="en-US" sz="2400" dirty="0"/>
          </a:p>
          <a:p>
            <a:pPr marL="0" indent="0">
              <a:buNone/>
            </a:pPr>
            <a:endParaRPr lang="en-US" sz="2400" i="1" dirty="0"/>
          </a:p>
          <a:p>
            <a:pPr marL="0" indent="0">
              <a:buNone/>
            </a:pP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menggunakan</a:t>
            </a:r>
            <a:r>
              <a:rPr lang="en-US" sz="2400" dirty="0"/>
              <a:t> big data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menganalisis</a:t>
            </a:r>
            <a:r>
              <a:rPr lang="en-US" sz="2400" dirty="0"/>
              <a:t> </a:t>
            </a:r>
            <a:r>
              <a:rPr lang="en-US" sz="2400" dirty="0" err="1"/>
              <a:t>operasi</a:t>
            </a:r>
            <a:r>
              <a:rPr lang="en-US" sz="2400" dirty="0"/>
              <a:t>, </a:t>
            </a:r>
            <a:r>
              <a:rPr lang="en-US" sz="2400" dirty="0" err="1"/>
              <a:t>organisasi</a:t>
            </a:r>
            <a:r>
              <a:rPr lang="en-US" sz="2400" dirty="0"/>
              <a:t> </a:t>
            </a:r>
            <a:r>
              <a:rPr lang="en-US" sz="2400" dirty="0" err="1"/>
              <a:t>dapat</a:t>
            </a:r>
            <a:r>
              <a:rPr lang="en-US" sz="2400" dirty="0"/>
              <a:t> </a:t>
            </a:r>
            <a:r>
              <a:rPr lang="en-US" sz="2400" dirty="0" err="1"/>
              <a:t>melihat</a:t>
            </a:r>
            <a:r>
              <a:rPr lang="en-US" sz="2400" dirty="0"/>
              <a:t> </a:t>
            </a:r>
            <a:r>
              <a:rPr lang="en-US" sz="2400" dirty="0" err="1"/>
              <a:t>secara</a:t>
            </a:r>
            <a:r>
              <a:rPr lang="en-US" sz="2400" dirty="0"/>
              <a:t> </a:t>
            </a:r>
            <a:r>
              <a:rPr lang="en-US" sz="2400" i="1" dirty="0"/>
              <a:t>real-time : </a:t>
            </a:r>
            <a:r>
              <a:rPr lang="en-US" sz="2400" dirty="0" err="1"/>
              <a:t>operasi</a:t>
            </a:r>
            <a:r>
              <a:rPr lang="en-US" sz="2400" dirty="0"/>
              <a:t>, </a:t>
            </a:r>
            <a:r>
              <a:rPr lang="en-US" sz="2400" i="1" dirty="0"/>
              <a:t>customer experience</a:t>
            </a:r>
            <a:r>
              <a:rPr lang="en-US" sz="2400" dirty="0"/>
              <a:t>, </a:t>
            </a:r>
            <a:r>
              <a:rPr lang="en-US" sz="2400" dirty="0" err="1"/>
              <a:t>transaksi</a:t>
            </a:r>
            <a:r>
              <a:rPr lang="en-US" sz="2400" dirty="0"/>
              <a:t>, dan </a:t>
            </a:r>
            <a:r>
              <a:rPr lang="en-US" sz="2400" i="1" dirty="0"/>
              <a:t>customer behavior</a:t>
            </a:r>
          </a:p>
          <a:p>
            <a:pPr marL="0" indent="0">
              <a:buNone/>
            </a:pPr>
            <a:endParaRPr lang="en-US" sz="2400" i="1" dirty="0"/>
          </a:p>
          <a:p>
            <a:pPr marL="0" indent="0">
              <a:buNone/>
            </a:pPr>
            <a:r>
              <a:rPr lang="en-US" sz="2400" dirty="0"/>
              <a:t>Big data </a:t>
            </a:r>
            <a:r>
              <a:rPr lang="en-US" sz="2400" dirty="0" err="1"/>
              <a:t>menunjang</a:t>
            </a:r>
            <a:r>
              <a:rPr lang="en-US" sz="2400" dirty="0"/>
              <a:t> proses </a:t>
            </a:r>
            <a:r>
              <a:rPr lang="en-US" sz="2400" dirty="0" err="1"/>
              <a:t>bisnis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memprediksi</a:t>
            </a:r>
            <a:r>
              <a:rPr lang="en-US" sz="2400" dirty="0"/>
              <a:t> </a:t>
            </a:r>
            <a:r>
              <a:rPr lang="en-US" sz="2400" dirty="0" err="1"/>
              <a:t>kapan</a:t>
            </a:r>
            <a:r>
              <a:rPr lang="en-US" sz="2400" dirty="0"/>
              <a:t> </a:t>
            </a:r>
            <a:r>
              <a:rPr lang="en-US" sz="2400" dirty="0" err="1"/>
              <a:t>mesin</a:t>
            </a:r>
            <a:r>
              <a:rPr lang="en-US" sz="2400" dirty="0"/>
              <a:t> </a:t>
            </a:r>
            <a:r>
              <a:rPr lang="en-US" sz="2400" dirty="0" err="1"/>
              <a:t>akan</a:t>
            </a:r>
            <a:r>
              <a:rPr lang="en-US" sz="2400" dirty="0"/>
              <a:t> </a:t>
            </a:r>
            <a:r>
              <a:rPr lang="en-US" sz="2400" dirty="0" err="1"/>
              <a:t>berhenti</a:t>
            </a:r>
            <a:r>
              <a:rPr lang="en-US" sz="2400" dirty="0"/>
              <a:t> </a:t>
            </a:r>
            <a:r>
              <a:rPr lang="en-US" sz="2400" dirty="0" err="1"/>
              <a:t>bekerja</a:t>
            </a:r>
            <a:r>
              <a:rPr lang="en-US" sz="2400" dirty="0"/>
              <a:t>/</a:t>
            </a:r>
            <a:r>
              <a:rPr lang="en-US" sz="2400" dirty="0" err="1"/>
              <a:t>rusak</a:t>
            </a:r>
            <a:r>
              <a:rPr lang="en-US" sz="2400" dirty="0"/>
              <a:t>, dan </a:t>
            </a:r>
            <a:r>
              <a:rPr lang="en-US" sz="2400" dirty="0" err="1"/>
              <a:t>kapan</a:t>
            </a:r>
            <a:r>
              <a:rPr lang="en-US" sz="2400" dirty="0"/>
              <a:t> </a:t>
            </a:r>
            <a:r>
              <a:rPr lang="en-US" sz="2400" dirty="0" err="1"/>
              <a:t>komponennya</a:t>
            </a:r>
            <a:r>
              <a:rPr lang="en-US" sz="2400" dirty="0"/>
              <a:t> </a:t>
            </a:r>
            <a:r>
              <a:rPr lang="en-US" sz="2400" dirty="0" err="1"/>
              <a:t>harus</a:t>
            </a:r>
            <a:r>
              <a:rPr lang="en-US" sz="2400" dirty="0"/>
              <a:t> </a:t>
            </a:r>
            <a:r>
              <a:rPr lang="en-US" sz="2400" dirty="0" err="1"/>
              <a:t>diganti</a:t>
            </a:r>
            <a:r>
              <a:rPr lang="en-US" sz="2400" dirty="0"/>
              <a:t>, </a:t>
            </a:r>
            <a:r>
              <a:rPr lang="en-US" sz="2400" dirty="0" err="1"/>
              <a:t>bahkan</a:t>
            </a:r>
            <a:r>
              <a:rPr lang="en-US" sz="2400" dirty="0"/>
              <a:t> </a:t>
            </a:r>
            <a:r>
              <a:rPr lang="en-US" sz="2400" dirty="0" err="1"/>
              <a:t>kapan</a:t>
            </a:r>
            <a:r>
              <a:rPr lang="en-US" sz="2400" dirty="0"/>
              <a:t> </a:t>
            </a:r>
            <a:r>
              <a:rPr lang="en-US" sz="2400" dirty="0" err="1"/>
              <a:t>karyawan</a:t>
            </a:r>
            <a:r>
              <a:rPr lang="en-US" sz="2400" dirty="0"/>
              <a:t> </a:t>
            </a:r>
            <a:r>
              <a:rPr lang="en-US" sz="2400" dirty="0" err="1"/>
              <a:t>akan</a:t>
            </a:r>
            <a:r>
              <a:rPr lang="en-US" sz="2400" dirty="0"/>
              <a:t> </a:t>
            </a:r>
            <a:r>
              <a:rPr lang="en-US" sz="2400" i="1" dirty="0"/>
              <a:t>resign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2E181E2-A315-439B-A973-78AC7D0BD64E}"/>
              </a:ext>
            </a:extLst>
          </p:cNvPr>
          <p:cNvSpPr txBox="1">
            <a:spLocks/>
          </p:cNvSpPr>
          <p:nvPr/>
        </p:nvSpPr>
        <p:spPr>
          <a:xfrm>
            <a:off x="457200" y="871307"/>
            <a:ext cx="8229600" cy="666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1" algn="ctr"/>
            <a:r>
              <a:rPr lang="en-US" sz="3200" b="1" i="1" kern="0" dirty="0">
                <a:solidFill>
                  <a:sysClr val="windowText" lastClr="000000"/>
                </a:solidFill>
              </a:rPr>
              <a:t>Operation Analysis</a:t>
            </a:r>
            <a:endParaRPr lang="en-US" sz="3200" b="1" i="1" kern="0" baseline="30000" dirty="0">
              <a:solidFill>
                <a:sysClr val="windowText" lastClr="00000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38F653-A80C-408C-B6E5-90E6BEFA0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076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718"/>
            <a:ext cx="3034680" cy="442954"/>
          </a:xfrm>
        </p:spPr>
        <p:txBody>
          <a:bodyPr>
            <a:normAutofit/>
          </a:bodyPr>
          <a:lstStyle/>
          <a:p>
            <a:pPr lvl="1"/>
            <a:r>
              <a:rPr lang="en-US" i="1" dirty="0"/>
              <a:t>Use cases of big data </a:t>
            </a:r>
            <a:r>
              <a:rPr lang="en-US" sz="1200" i="1" dirty="0"/>
              <a:t>(cont’d)</a:t>
            </a:r>
            <a:endParaRPr lang="en-US" i="1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BFE022-CE07-43E2-B566-08786B438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45686"/>
            <a:ext cx="8229600" cy="4949445"/>
          </a:xfrm>
        </p:spPr>
        <p:txBody>
          <a:bodyPr>
            <a:normAutofit/>
          </a:bodyPr>
          <a:lstStyle/>
          <a:p>
            <a:r>
              <a:rPr lang="en-US" sz="2400" dirty="0" err="1"/>
              <a:t>Mengumpulkan</a:t>
            </a:r>
            <a:r>
              <a:rPr lang="en-US" sz="2400" dirty="0"/>
              <a:t> dan </a:t>
            </a:r>
            <a:r>
              <a:rPr lang="en-US" sz="2400" dirty="0" err="1"/>
              <a:t>menganalisis</a:t>
            </a:r>
            <a:r>
              <a:rPr lang="en-US" sz="2400" dirty="0"/>
              <a:t> data </a:t>
            </a:r>
            <a:r>
              <a:rPr lang="en-US" sz="2400" dirty="0" err="1"/>
              <a:t>dalam</a:t>
            </a:r>
            <a:r>
              <a:rPr lang="en-US" sz="2400" dirty="0"/>
              <a:t> </a:t>
            </a:r>
            <a:r>
              <a:rPr lang="en-US" sz="2400" dirty="0" err="1"/>
              <a:t>jumlah</a:t>
            </a:r>
            <a:r>
              <a:rPr lang="en-US" sz="2400" dirty="0"/>
              <a:t> </a:t>
            </a:r>
            <a:r>
              <a:rPr lang="en-US" sz="2400" dirty="0" err="1"/>
              <a:t>besar</a:t>
            </a:r>
            <a:r>
              <a:rPr lang="en-US" sz="2400" dirty="0"/>
              <a:t> </a:t>
            </a:r>
            <a:r>
              <a:rPr lang="en-US" sz="2400" dirty="0" err="1"/>
              <a:t>dari</a:t>
            </a:r>
            <a:r>
              <a:rPr lang="en-US" sz="2400" dirty="0"/>
              <a:t> </a:t>
            </a:r>
            <a:r>
              <a:rPr lang="en-US" sz="2400" dirty="0" err="1"/>
              <a:t>turbin</a:t>
            </a:r>
            <a:r>
              <a:rPr lang="en-US" sz="2400" dirty="0"/>
              <a:t> </a:t>
            </a:r>
            <a:r>
              <a:rPr lang="en-US" sz="2400" dirty="0" err="1"/>
              <a:t>pesawat</a:t>
            </a:r>
            <a:r>
              <a:rPr lang="en-US" sz="2400" dirty="0"/>
              <a:t>, sensor, dan GPS</a:t>
            </a:r>
          </a:p>
          <a:p>
            <a:r>
              <a:rPr lang="en-US" sz="2400" dirty="0" err="1"/>
              <a:t>Memvisualisasikan</a:t>
            </a:r>
            <a:r>
              <a:rPr lang="en-US" sz="2400" dirty="0"/>
              <a:t> data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analisis</a:t>
            </a:r>
            <a:r>
              <a:rPr lang="en-US" sz="2400" dirty="0"/>
              <a:t> big data </a:t>
            </a:r>
            <a:r>
              <a:rPr lang="en-US" sz="2400" dirty="0" err="1"/>
              <a:t>kompleks</a:t>
            </a:r>
            <a:endParaRPr lang="en-US" sz="2400" dirty="0"/>
          </a:p>
          <a:p>
            <a:endParaRPr lang="en-US" sz="2400" dirty="0"/>
          </a:p>
          <a:p>
            <a:pPr marL="0" indent="0">
              <a:buNone/>
            </a:pPr>
            <a:r>
              <a:rPr lang="en-US" sz="2400" b="1" dirty="0" err="1"/>
              <a:t>Hasilnya</a:t>
            </a:r>
            <a:r>
              <a:rPr lang="en-US" sz="2400" b="1" dirty="0"/>
              <a:t>:</a:t>
            </a:r>
          </a:p>
          <a:p>
            <a:r>
              <a:rPr lang="en-US" sz="2400" dirty="0" err="1"/>
              <a:t>Pantauan</a:t>
            </a:r>
            <a:r>
              <a:rPr lang="en-US" sz="2400" dirty="0"/>
              <a:t> </a:t>
            </a:r>
            <a:r>
              <a:rPr lang="en-US" sz="2400" i="1" dirty="0"/>
              <a:t>real-time</a:t>
            </a:r>
            <a:r>
              <a:rPr lang="en-US" sz="2400" dirty="0"/>
              <a:t> </a:t>
            </a:r>
            <a:r>
              <a:rPr lang="en-US" sz="2400" dirty="0" err="1"/>
              <a:t>terhadap</a:t>
            </a:r>
            <a:r>
              <a:rPr lang="en-US" sz="2400" dirty="0"/>
              <a:t> </a:t>
            </a:r>
            <a:r>
              <a:rPr lang="en-US" sz="2400" dirty="0" err="1"/>
              <a:t>operasi</a:t>
            </a:r>
            <a:r>
              <a:rPr lang="en-US" sz="2400" dirty="0"/>
              <a:t> </a:t>
            </a:r>
            <a:r>
              <a:rPr lang="en-US" sz="2400" dirty="0" err="1"/>
              <a:t>pesawat</a:t>
            </a:r>
            <a:endParaRPr lang="en-US" sz="2400" dirty="0"/>
          </a:p>
          <a:p>
            <a:r>
              <a:rPr lang="en-US" sz="2400" dirty="0" err="1"/>
              <a:t>Peningkatan</a:t>
            </a:r>
            <a:r>
              <a:rPr lang="en-US" sz="2400" dirty="0"/>
              <a:t> </a:t>
            </a:r>
            <a:r>
              <a:rPr lang="en-US" sz="2400" i="1" dirty="0"/>
              <a:t>customer experience</a:t>
            </a:r>
            <a:endParaRPr lang="en-US" sz="2400" dirty="0"/>
          </a:p>
          <a:p>
            <a:r>
              <a:rPr lang="en-US" sz="2400" dirty="0" err="1"/>
              <a:t>Peningkatan</a:t>
            </a:r>
            <a:r>
              <a:rPr lang="en-US" sz="2400" dirty="0"/>
              <a:t> </a:t>
            </a:r>
            <a:r>
              <a:rPr lang="en-US" sz="2400" dirty="0" err="1"/>
              <a:t>efisiensi</a:t>
            </a:r>
            <a:r>
              <a:rPr lang="en-US" sz="2400" dirty="0"/>
              <a:t> </a:t>
            </a:r>
            <a:r>
              <a:rPr lang="en-US" sz="2400" dirty="0" err="1"/>
              <a:t>pesawat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optimasi</a:t>
            </a:r>
            <a:r>
              <a:rPr lang="en-US" sz="2400" dirty="0"/>
              <a:t> </a:t>
            </a:r>
            <a:r>
              <a:rPr lang="en-US" sz="2400" dirty="0" err="1"/>
              <a:t>penggunaan</a:t>
            </a:r>
            <a:r>
              <a:rPr lang="en-US" sz="2400" dirty="0"/>
              <a:t> </a:t>
            </a:r>
            <a:r>
              <a:rPr lang="en-US" sz="2400" dirty="0" err="1"/>
              <a:t>bahan</a:t>
            </a:r>
            <a:r>
              <a:rPr lang="en-US" sz="2400" dirty="0"/>
              <a:t> </a:t>
            </a:r>
            <a:r>
              <a:rPr lang="en-US" sz="2400" dirty="0" err="1"/>
              <a:t>bakar</a:t>
            </a:r>
            <a:endParaRPr lang="en-US" sz="2400" dirty="0"/>
          </a:p>
          <a:p>
            <a:r>
              <a:rPr lang="en-US" sz="2400" dirty="0" err="1"/>
              <a:t>Analisis</a:t>
            </a:r>
            <a:r>
              <a:rPr lang="en-US" sz="2400" dirty="0"/>
              <a:t> </a:t>
            </a:r>
            <a:r>
              <a:rPr lang="en-US" sz="2400" i="1" dirty="0"/>
              <a:t>real-time</a:t>
            </a:r>
            <a:r>
              <a:rPr lang="en-US" sz="2400" dirty="0"/>
              <a:t> </a:t>
            </a:r>
            <a:r>
              <a:rPr lang="en-US" sz="2400" dirty="0" err="1"/>
              <a:t>terhadap</a:t>
            </a:r>
            <a:r>
              <a:rPr lang="en-US" sz="2400" dirty="0"/>
              <a:t> </a:t>
            </a:r>
            <a:r>
              <a:rPr lang="en-US" sz="2400" dirty="0" err="1"/>
              <a:t>kondisi</a:t>
            </a:r>
            <a:r>
              <a:rPr lang="en-US" sz="2400" dirty="0"/>
              <a:t> </a:t>
            </a:r>
            <a:r>
              <a:rPr lang="en-US" sz="2400" dirty="0" err="1"/>
              <a:t>tak</a:t>
            </a:r>
            <a:r>
              <a:rPr lang="en-US" sz="2400" dirty="0"/>
              <a:t> </a:t>
            </a:r>
            <a:r>
              <a:rPr lang="en-US" sz="2400" dirty="0" err="1"/>
              <a:t>wajar</a:t>
            </a:r>
            <a:r>
              <a:rPr lang="en-US" sz="2400" dirty="0"/>
              <a:t> yang </a:t>
            </a:r>
            <a:r>
              <a:rPr lang="en-US" sz="2400" dirty="0" err="1"/>
              <a:t>mungkin</a:t>
            </a:r>
            <a:r>
              <a:rPr lang="en-US" sz="2400" dirty="0"/>
              <a:t> </a:t>
            </a:r>
            <a:r>
              <a:rPr lang="en-US" sz="2400" dirty="0" err="1"/>
              <a:t>muncul</a:t>
            </a:r>
            <a:endParaRPr lang="en-US" sz="24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2E181E2-A315-439B-A973-78AC7D0BD64E}"/>
              </a:ext>
            </a:extLst>
          </p:cNvPr>
          <p:cNvSpPr txBox="1">
            <a:spLocks/>
          </p:cNvSpPr>
          <p:nvPr/>
        </p:nvSpPr>
        <p:spPr>
          <a:xfrm>
            <a:off x="457200" y="879328"/>
            <a:ext cx="8229600" cy="666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1" algn="ctr"/>
            <a:r>
              <a:rPr lang="en-US" sz="3200" b="1" kern="0" dirty="0" err="1">
                <a:solidFill>
                  <a:sysClr val="windowText" lastClr="000000"/>
                </a:solidFill>
              </a:rPr>
              <a:t>Meningkatkan</a:t>
            </a:r>
            <a:r>
              <a:rPr lang="en-US" sz="3200" b="1" kern="0" dirty="0">
                <a:solidFill>
                  <a:sysClr val="windowText" lastClr="000000"/>
                </a:solidFill>
              </a:rPr>
              <a:t> </a:t>
            </a:r>
            <a:r>
              <a:rPr lang="en-US" sz="3200" b="1" kern="0" dirty="0" err="1">
                <a:solidFill>
                  <a:sysClr val="windowText" lastClr="000000"/>
                </a:solidFill>
              </a:rPr>
              <a:t>Kemanan</a:t>
            </a:r>
            <a:r>
              <a:rPr lang="en-US" sz="3200" b="1" kern="0" dirty="0">
                <a:solidFill>
                  <a:sysClr val="windowText" lastClr="000000"/>
                </a:solidFill>
              </a:rPr>
              <a:t> </a:t>
            </a:r>
            <a:r>
              <a:rPr lang="en-US" sz="3200" b="1" kern="0" dirty="0" err="1">
                <a:solidFill>
                  <a:sysClr val="windowText" lastClr="000000"/>
                </a:solidFill>
              </a:rPr>
              <a:t>Penerbangan</a:t>
            </a:r>
            <a:r>
              <a:rPr lang="en-US" sz="3200" b="1" kern="0" dirty="0">
                <a:solidFill>
                  <a:sysClr val="windowText" lastClr="000000"/>
                </a:solidFill>
              </a:rPr>
              <a:t> (</a:t>
            </a:r>
            <a:r>
              <a:rPr lang="en-US" sz="3200" b="1" i="1" kern="0" dirty="0">
                <a:solidFill>
                  <a:sysClr val="windowText" lastClr="000000"/>
                </a:solidFill>
              </a:rPr>
              <a:t>Aviation</a:t>
            </a:r>
            <a:r>
              <a:rPr lang="en-US" sz="3200" b="1" kern="0" dirty="0">
                <a:solidFill>
                  <a:sysClr val="windowText" lastClr="000000"/>
                </a:solidFill>
              </a:rPr>
              <a:t>)</a:t>
            </a:r>
            <a:endParaRPr lang="en-US" sz="3200" b="1" kern="0" baseline="30000" dirty="0">
              <a:solidFill>
                <a:sysClr val="windowText" lastClr="00000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9E36641-A15B-47B0-8C8E-EC4DB2CBD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0182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BD35D990-DC71-463A-8F2A-DA8CB9F993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74" y="2148357"/>
            <a:ext cx="4618278" cy="272304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F1B11E-916E-45CF-8643-AF86285EA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44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E44337B-2D5B-404A-B370-3E811D29E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72417"/>
            <a:ext cx="3034680" cy="442954"/>
          </a:xfrm>
        </p:spPr>
        <p:txBody>
          <a:bodyPr>
            <a:normAutofit/>
          </a:bodyPr>
          <a:lstStyle/>
          <a:p>
            <a:pPr lvl="1"/>
            <a:r>
              <a:rPr lang="en-US" i="1" dirty="0"/>
              <a:t>Use cases of big data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1CEA470-820E-4359-9A4D-466FC57C4476}"/>
              </a:ext>
            </a:extLst>
          </p:cNvPr>
          <p:cNvSpPr txBox="1">
            <a:spLocks/>
          </p:cNvSpPr>
          <p:nvPr/>
        </p:nvSpPr>
        <p:spPr>
          <a:xfrm>
            <a:off x="457200" y="1036961"/>
            <a:ext cx="8229600" cy="666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1" algn="ctr"/>
            <a:r>
              <a:rPr lang="en-US" sz="3200" b="1" kern="0" dirty="0" err="1">
                <a:solidFill>
                  <a:sysClr val="windowText" lastClr="000000"/>
                </a:solidFill>
              </a:rPr>
              <a:t>Pengaruh</a:t>
            </a:r>
            <a:r>
              <a:rPr lang="en-US" sz="3200" b="1" kern="0" dirty="0">
                <a:solidFill>
                  <a:sysClr val="windowText" lastClr="000000"/>
                </a:solidFill>
              </a:rPr>
              <a:t> Big Data </a:t>
            </a:r>
            <a:r>
              <a:rPr lang="en-US" sz="3200" b="1" kern="0" dirty="0" err="1">
                <a:solidFill>
                  <a:sysClr val="windowText" lastClr="000000"/>
                </a:solidFill>
              </a:rPr>
              <a:t>Terhadap</a:t>
            </a:r>
            <a:r>
              <a:rPr lang="en-US" sz="3200" b="1" kern="0" dirty="0">
                <a:solidFill>
                  <a:sysClr val="windowText" lastClr="000000"/>
                </a:solidFill>
              </a:rPr>
              <a:t> Proses </a:t>
            </a:r>
            <a:r>
              <a:rPr lang="en-US" sz="3200" b="1" kern="0" dirty="0" err="1">
                <a:solidFill>
                  <a:sysClr val="windowText" lastClr="000000"/>
                </a:solidFill>
              </a:rPr>
              <a:t>Bisnis</a:t>
            </a:r>
            <a:endParaRPr lang="en-US" sz="3200" b="1" kern="0" baseline="300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44867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72417"/>
            <a:ext cx="3034680" cy="442954"/>
          </a:xfrm>
        </p:spPr>
        <p:txBody>
          <a:bodyPr>
            <a:normAutofit/>
          </a:bodyPr>
          <a:lstStyle/>
          <a:p>
            <a:pPr lvl="1"/>
            <a:r>
              <a:rPr lang="en-US" i="1" dirty="0"/>
              <a:t>Use cases of big data </a:t>
            </a:r>
            <a:r>
              <a:rPr lang="en-US" sz="1200" i="1" dirty="0"/>
              <a:t>(cont’d)</a:t>
            </a:r>
            <a:endParaRPr lang="en-US" i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A3C9396-9762-48FE-AD31-06DF4AF026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08" y="2012406"/>
            <a:ext cx="2434771" cy="666358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2E181E2-A315-439B-A973-78AC7D0BD64E}"/>
              </a:ext>
            </a:extLst>
          </p:cNvPr>
          <p:cNvSpPr txBox="1">
            <a:spLocks/>
          </p:cNvSpPr>
          <p:nvPr/>
        </p:nvSpPr>
        <p:spPr>
          <a:xfrm>
            <a:off x="457200" y="1036961"/>
            <a:ext cx="8229600" cy="666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1" algn="ctr"/>
            <a:r>
              <a:rPr lang="en-US" sz="3200" b="1" kern="0" dirty="0" err="1">
                <a:solidFill>
                  <a:sysClr val="windowText" lastClr="000000"/>
                </a:solidFill>
              </a:rPr>
              <a:t>Pengaruh</a:t>
            </a:r>
            <a:r>
              <a:rPr lang="en-US" sz="3200" b="1" kern="0" dirty="0">
                <a:solidFill>
                  <a:sysClr val="windowText" lastClr="000000"/>
                </a:solidFill>
              </a:rPr>
              <a:t> Big Data </a:t>
            </a:r>
            <a:r>
              <a:rPr lang="en-US" sz="3200" b="1" kern="0" dirty="0" err="1">
                <a:solidFill>
                  <a:sysClr val="windowText" lastClr="000000"/>
                </a:solidFill>
              </a:rPr>
              <a:t>Terhadap</a:t>
            </a:r>
            <a:r>
              <a:rPr lang="en-US" sz="3200" b="1" kern="0" dirty="0">
                <a:solidFill>
                  <a:sysClr val="windowText" lastClr="000000"/>
                </a:solidFill>
              </a:rPr>
              <a:t> Proses </a:t>
            </a:r>
            <a:r>
              <a:rPr lang="en-US" sz="3200" b="1" kern="0" dirty="0" err="1">
                <a:solidFill>
                  <a:sysClr val="windowText" lastClr="000000"/>
                </a:solidFill>
              </a:rPr>
              <a:t>Bisnis</a:t>
            </a:r>
            <a:endParaRPr lang="en-US" sz="3200" b="1" kern="0" baseline="30000" dirty="0">
              <a:solidFill>
                <a:sysClr val="windowText" lastClr="00000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B874F5-6945-4ADD-860A-2DA7D05A30EA}"/>
              </a:ext>
            </a:extLst>
          </p:cNvPr>
          <p:cNvSpPr txBox="1">
            <a:spLocks/>
          </p:cNvSpPr>
          <p:nvPr/>
        </p:nvSpPr>
        <p:spPr>
          <a:xfrm>
            <a:off x="585664" y="2678764"/>
            <a:ext cx="4346376" cy="2100103"/>
          </a:xfrm>
          <a:prstGeom prst="rect">
            <a:avLst/>
          </a:prstGeom>
          <a:ln>
            <a:solidFill>
              <a:schemeClr val="tx2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1"/>
            <a:r>
              <a:rPr lang="en-US" sz="2800" kern="0" dirty="0" err="1">
                <a:solidFill>
                  <a:sysClr val="windowText" lastClr="000000"/>
                </a:solidFill>
              </a:rPr>
              <a:t>Dalam</a:t>
            </a:r>
            <a:r>
              <a:rPr lang="en-US" sz="2800" kern="0" dirty="0">
                <a:solidFill>
                  <a:sysClr val="windowText" lastClr="000000"/>
                </a:solidFill>
              </a:rPr>
              <a:t> 1 jam, Walmart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mengumpulkan</a:t>
            </a:r>
            <a:r>
              <a:rPr lang="en-US" sz="2800" kern="0" dirty="0">
                <a:solidFill>
                  <a:sysClr val="windowText" lastClr="000000"/>
                </a:solidFill>
              </a:rPr>
              <a:t> data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sebesar</a:t>
            </a:r>
            <a:r>
              <a:rPr lang="en-US" sz="2800" kern="0" dirty="0">
                <a:solidFill>
                  <a:sysClr val="windowText" lastClr="000000"/>
                </a:solidFill>
              </a:rPr>
              <a:t> 2.5 petabytes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dari</a:t>
            </a:r>
            <a:r>
              <a:rPr lang="en-US" sz="2800" kern="0" dirty="0">
                <a:solidFill>
                  <a:sysClr val="windowText" lastClr="000000"/>
                </a:solidFill>
              </a:rPr>
              <a:t> 1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juta</a:t>
            </a:r>
            <a:r>
              <a:rPr lang="en-US" sz="2800" kern="0" dirty="0">
                <a:solidFill>
                  <a:sysClr val="windowText" lastClr="000000"/>
                </a:solidFill>
              </a:rPr>
              <a:t>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konsumennya</a:t>
            </a:r>
            <a:endParaRPr lang="en-US" sz="2800" kern="0" dirty="0">
              <a:solidFill>
                <a:sysClr val="windowText" lastClr="000000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1CAE54F-4E19-4D47-B35C-0E9B907D9996}"/>
              </a:ext>
            </a:extLst>
          </p:cNvPr>
          <p:cNvSpPr txBox="1">
            <a:spLocks/>
          </p:cNvSpPr>
          <p:nvPr/>
        </p:nvSpPr>
        <p:spPr>
          <a:xfrm>
            <a:off x="5612060" y="3212976"/>
            <a:ext cx="2952328" cy="10500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1"/>
            <a:r>
              <a:rPr lang="en-US" sz="5400" b="1" kern="0" dirty="0">
                <a:solidFill>
                  <a:srgbClr val="FF0000"/>
                </a:solidFill>
              </a:rPr>
              <a:t>BIG DATA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B9112DD-350F-4ECC-A797-82677513B5E0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>
            <a:off x="4932040" y="3728816"/>
            <a:ext cx="680020" cy="9186"/>
          </a:xfrm>
          <a:prstGeom prst="straightConnector1">
            <a:avLst/>
          </a:prstGeom>
          <a:ln w="762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65C765-457F-452A-84CC-79D626835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71053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4B874F5-6945-4ADD-860A-2DA7D05A30EA}"/>
              </a:ext>
            </a:extLst>
          </p:cNvPr>
          <p:cNvSpPr txBox="1">
            <a:spLocks/>
          </p:cNvSpPr>
          <p:nvPr/>
        </p:nvSpPr>
        <p:spPr>
          <a:xfrm>
            <a:off x="585664" y="2079134"/>
            <a:ext cx="7946776" cy="444621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1"/>
            <a:r>
              <a:rPr lang="en-US" sz="3200" kern="0" dirty="0" err="1">
                <a:solidFill>
                  <a:sysClr val="windowText" lastClr="000000"/>
                </a:solidFill>
              </a:rPr>
              <a:t>Aplikasi</a:t>
            </a:r>
            <a:r>
              <a:rPr lang="en-US" sz="3200" kern="0" dirty="0">
                <a:solidFill>
                  <a:sysClr val="windowText" lastClr="000000"/>
                </a:solidFill>
              </a:rPr>
              <a:t> Big Data: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800" kern="0" dirty="0">
                <a:solidFill>
                  <a:sysClr val="windowText" lastClr="000000"/>
                </a:solidFill>
              </a:rPr>
              <a:t>“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menambang</a:t>
            </a:r>
            <a:r>
              <a:rPr lang="en-US" sz="2800" kern="0" dirty="0">
                <a:solidFill>
                  <a:sysClr val="windowText" lastClr="000000"/>
                </a:solidFill>
              </a:rPr>
              <a:t>” (</a:t>
            </a:r>
            <a:r>
              <a:rPr lang="en-US" sz="2800" i="1" kern="0" dirty="0">
                <a:solidFill>
                  <a:sysClr val="windowText" lastClr="000000"/>
                </a:solidFill>
              </a:rPr>
              <a:t>mining)</a:t>
            </a:r>
            <a:r>
              <a:rPr lang="en-US" sz="2800" kern="0" dirty="0">
                <a:solidFill>
                  <a:sysClr val="windowText" lastClr="000000"/>
                </a:solidFill>
              </a:rPr>
              <a:t> data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penjualan</a:t>
            </a:r>
            <a:r>
              <a:rPr lang="en-US" sz="2800" kern="0" dirty="0">
                <a:solidFill>
                  <a:sysClr val="windowText" lastClr="000000"/>
                </a:solidFill>
              </a:rPr>
              <a:t>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membantu</a:t>
            </a:r>
            <a:r>
              <a:rPr lang="en-US" sz="2800" kern="0" dirty="0">
                <a:solidFill>
                  <a:sysClr val="windowText" lastClr="000000"/>
                </a:solidFill>
              </a:rPr>
              <a:t> Walmart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untuk</a:t>
            </a:r>
            <a:r>
              <a:rPr lang="en-US" sz="2800" kern="0" dirty="0">
                <a:solidFill>
                  <a:sysClr val="windowText" lastClr="000000"/>
                </a:solidFill>
              </a:rPr>
              <a:t>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menemukan</a:t>
            </a:r>
            <a:r>
              <a:rPr lang="en-US" sz="2800" kern="0" dirty="0">
                <a:solidFill>
                  <a:sysClr val="windowText" lastClr="000000"/>
                </a:solidFill>
              </a:rPr>
              <a:t>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pola</a:t>
            </a:r>
            <a:r>
              <a:rPr lang="en-US" sz="2800" kern="0" dirty="0">
                <a:solidFill>
                  <a:sysClr val="windowText" lastClr="000000"/>
                </a:solidFill>
              </a:rPr>
              <a:t> yang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dapat</a:t>
            </a:r>
            <a:r>
              <a:rPr lang="en-US" sz="2800" kern="0" dirty="0">
                <a:solidFill>
                  <a:sysClr val="windowText" lastClr="000000"/>
                </a:solidFill>
              </a:rPr>
              <a:t>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digunakan</a:t>
            </a:r>
            <a:r>
              <a:rPr lang="en-US" sz="2800" kern="0" dirty="0">
                <a:solidFill>
                  <a:sysClr val="windowText" lastClr="000000"/>
                </a:solidFill>
              </a:rPr>
              <a:t>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untuk</a:t>
            </a:r>
            <a:r>
              <a:rPr lang="en-US" sz="2800" kern="0" dirty="0">
                <a:solidFill>
                  <a:sysClr val="windowText" lastClr="000000"/>
                </a:solidFill>
              </a:rPr>
              <a:t>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memberikan</a:t>
            </a:r>
            <a:r>
              <a:rPr lang="en-US" sz="2800" kern="0" dirty="0">
                <a:solidFill>
                  <a:sysClr val="windowText" lastClr="000000"/>
                </a:solidFill>
              </a:rPr>
              <a:t>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rekomendasi</a:t>
            </a:r>
            <a:r>
              <a:rPr lang="en-US" sz="2800" kern="0" dirty="0">
                <a:solidFill>
                  <a:sysClr val="windowText" lastClr="000000"/>
                </a:solidFill>
              </a:rPr>
              <a:t>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produk</a:t>
            </a:r>
            <a:r>
              <a:rPr lang="en-US" sz="2800" kern="0" dirty="0">
                <a:solidFill>
                  <a:sysClr val="windowText" lastClr="000000"/>
                </a:solidFill>
              </a:rPr>
              <a:t> dan promo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ke</a:t>
            </a:r>
            <a:r>
              <a:rPr lang="en-US" sz="2800" kern="0" dirty="0">
                <a:solidFill>
                  <a:sysClr val="windowText" lastClr="000000"/>
                </a:solidFill>
              </a:rPr>
              <a:t>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konsumen</a:t>
            </a:r>
            <a:endParaRPr lang="en-US" sz="2800" kern="0" dirty="0">
              <a:solidFill>
                <a:sysClr val="windowText" lastClr="000000"/>
              </a:solidFill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800" kern="0" dirty="0" err="1">
                <a:solidFill>
                  <a:sysClr val="windowText" lastClr="000000"/>
                </a:solidFill>
              </a:rPr>
              <a:t>Menghubungkan</a:t>
            </a:r>
            <a:r>
              <a:rPr lang="en-US" sz="2800" kern="0" dirty="0">
                <a:solidFill>
                  <a:sysClr val="windowText" lastClr="000000"/>
                </a:solidFill>
              </a:rPr>
              <a:t> </a:t>
            </a:r>
            <a:r>
              <a:rPr lang="en-US" sz="2800" i="1" kern="0" dirty="0">
                <a:solidFill>
                  <a:sysClr val="windowText" lastClr="000000"/>
                </a:solidFill>
              </a:rPr>
              <a:t>in-store</a:t>
            </a:r>
            <a:r>
              <a:rPr lang="en-US" sz="2800" kern="0" dirty="0">
                <a:solidFill>
                  <a:sysClr val="windowText" lastClr="000000"/>
                </a:solidFill>
              </a:rPr>
              <a:t> dan </a:t>
            </a:r>
            <a:r>
              <a:rPr lang="en-US" sz="2800" i="1" kern="0" dirty="0">
                <a:solidFill>
                  <a:sysClr val="windowText" lastClr="000000"/>
                </a:solidFill>
              </a:rPr>
              <a:t>online customer behavior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dengan</a:t>
            </a:r>
            <a:r>
              <a:rPr lang="en-US" sz="2800" kern="0" dirty="0">
                <a:solidFill>
                  <a:sysClr val="windowText" lastClr="000000"/>
                </a:solidFill>
              </a:rPr>
              <a:t>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menggunakan</a:t>
            </a:r>
            <a:r>
              <a:rPr lang="en-US" sz="2800" kern="0" dirty="0">
                <a:solidFill>
                  <a:sysClr val="windowText" lastClr="000000"/>
                </a:solidFill>
              </a:rPr>
              <a:t> data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dari</a:t>
            </a:r>
            <a:r>
              <a:rPr lang="en-US" sz="2800" kern="0" dirty="0">
                <a:solidFill>
                  <a:sysClr val="windowText" lastClr="000000"/>
                </a:solidFill>
              </a:rPr>
              <a:t> </a:t>
            </a:r>
            <a:r>
              <a:rPr lang="en-US" sz="2800" i="1" kern="0" dirty="0">
                <a:solidFill>
                  <a:sysClr val="windowText" lastClr="000000"/>
                </a:solidFill>
              </a:rPr>
              <a:t>click actions </a:t>
            </a:r>
            <a:r>
              <a:rPr lang="en-US" sz="2800" kern="0" dirty="0">
                <a:solidFill>
                  <a:sysClr val="windowText" lastClr="000000"/>
                </a:solidFill>
              </a:rPr>
              <a:t>pada website,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informasi</a:t>
            </a:r>
            <a:r>
              <a:rPr lang="en-US" sz="2800" kern="0" dirty="0">
                <a:solidFill>
                  <a:sysClr val="windowText" lastClr="000000"/>
                </a:solidFill>
              </a:rPr>
              <a:t>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kontrak</a:t>
            </a:r>
            <a:r>
              <a:rPr lang="en-US" sz="2800" kern="0" dirty="0">
                <a:solidFill>
                  <a:sysClr val="windowText" lastClr="000000"/>
                </a:solidFill>
              </a:rPr>
              <a:t>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dari</a:t>
            </a:r>
            <a:r>
              <a:rPr lang="en-US" sz="2800" kern="0" dirty="0">
                <a:solidFill>
                  <a:sysClr val="windowText" lastClr="000000"/>
                </a:solidFill>
              </a:rPr>
              <a:t> e-club, dan </a:t>
            </a:r>
            <a:r>
              <a:rPr lang="en-US" sz="2800" i="1" kern="0" dirty="0">
                <a:solidFill>
                  <a:sysClr val="windowText" lastClr="000000"/>
                </a:solidFill>
              </a:rPr>
              <a:t>point-of-sale transaction</a:t>
            </a:r>
            <a:r>
              <a:rPr lang="en-US" sz="2800" kern="0" dirty="0">
                <a:solidFill>
                  <a:sysClr val="windowText" lastClr="000000"/>
                </a:solidFill>
              </a:rPr>
              <a:t>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800" kern="0" dirty="0" err="1">
                <a:solidFill>
                  <a:sysClr val="windowText" lastClr="000000"/>
                </a:solidFill>
              </a:rPr>
              <a:t>Sistem</a:t>
            </a:r>
            <a:r>
              <a:rPr lang="en-US" sz="2800" kern="0" dirty="0">
                <a:solidFill>
                  <a:sysClr val="windowText" lastClr="000000"/>
                </a:solidFill>
              </a:rPr>
              <a:t>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pemasaran</a:t>
            </a:r>
            <a:r>
              <a:rPr lang="en-US" sz="2800" kern="0" dirty="0">
                <a:solidFill>
                  <a:sysClr val="windowText" lastClr="000000"/>
                </a:solidFill>
              </a:rPr>
              <a:t> email personal yang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lebih</a:t>
            </a:r>
            <a:r>
              <a:rPr lang="en-US" sz="2800" kern="0" dirty="0">
                <a:solidFill>
                  <a:sysClr val="windowText" lastClr="000000"/>
                </a:solidFill>
              </a:rPr>
              <a:t> modern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dibandingkan</a:t>
            </a:r>
            <a:r>
              <a:rPr lang="en-US" sz="2800" kern="0" dirty="0">
                <a:solidFill>
                  <a:sysClr val="windowText" lastClr="000000"/>
                </a:solidFill>
              </a:rPr>
              <a:t>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dengan</a:t>
            </a:r>
            <a:r>
              <a:rPr lang="en-US" sz="2800" kern="0" dirty="0">
                <a:solidFill>
                  <a:sysClr val="windowText" lastClr="000000"/>
                </a:solidFill>
              </a:rPr>
              <a:t>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kebanyakan</a:t>
            </a:r>
            <a:r>
              <a:rPr lang="en-US" sz="2800" kern="0" dirty="0">
                <a:solidFill>
                  <a:sysClr val="windowText" lastClr="000000"/>
                </a:solidFill>
              </a:rPr>
              <a:t> retail </a:t>
            </a:r>
            <a:r>
              <a:rPr lang="en-US" sz="2800" kern="0" dirty="0" err="1">
                <a:solidFill>
                  <a:sysClr val="windowText" lastClr="000000"/>
                </a:solidFill>
              </a:rPr>
              <a:t>lainnya</a:t>
            </a:r>
            <a:endParaRPr lang="en-US" sz="3200" i="1" kern="0" dirty="0">
              <a:solidFill>
                <a:sysClr val="windowText" lastClr="000000"/>
              </a:solidFill>
            </a:endParaRPr>
          </a:p>
          <a:p>
            <a:pPr marL="0" lvl="1"/>
            <a:endParaRPr lang="en-US" sz="3200" kern="0" dirty="0">
              <a:solidFill>
                <a:sysClr val="windowText" lastClr="00000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9D6F39-DB72-4F64-B2D1-6C199A7FC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46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534B994-34F3-4CD1-857D-EAA788AA1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72417"/>
            <a:ext cx="3034680" cy="442954"/>
          </a:xfrm>
        </p:spPr>
        <p:txBody>
          <a:bodyPr>
            <a:normAutofit/>
          </a:bodyPr>
          <a:lstStyle/>
          <a:p>
            <a:pPr lvl="1"/>
            <a:r>
              <a:rPr lang="en-US" i="1" dirty="0"/>
              <a:t>Use cases of big data </a:t>
            </a:r>
            <a:r>
              <a:rPr lang="en-US" sz="1200" i="1" dirty="0"/>
              <a:t>(cont’d)</a:t>
            </a:r>
            <a:endParaRPr lang="en-US" i="1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302094B-70FE-4F73-8D3D-F18F66E4460F}"/>
              </a:ext>
            </a:extLst>
          </p:cNvPr>
          <p:cNvSpPr txBox="1">
            <a:spLocks/>
          </p:cNvSpPr>
          <p:nvPr/>
        </p:nvSpPr>
        <p:spPr>
          <a:xfrm>
            <a:off x="457200" y="1036961"/>
            <a:ext cx="8229600" cy="666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1" algn="ctr"/>
            <a:r>
              <a:rPr lang="en-US" sz="3200" b="1" kern="0" dirty="0" err="1">
                <a:solidFill>
                  <a:sysClr val="windowText" lastClr="000000"/>
                </a:solidFill>
              </a:rPr>
              <a:t>Pengaruh</a:t>
            </a:r>
            <a:r>
              <a:rPr lang="en-US" sz="3200" b="1" kern="0" dirty="0">
                <a:solidFill>
                  <a:sysClr val="windowText" lastClr="000000"/>
                </a:solidFill>
              </a:rPr>
              <a:t> Big Data </a:t>
            </a:r>
            <a:r>
              <a:rPr lang="en-US" sz="3200" b="1" kern="0" dirty="0" err="1">
                <a:solidFill>
                  <a:sysClr val="windowText" lastClr="000000"/>
                </a:solidFill>
              </a:rPr>
              <a:t>Terhadap</a:t>
            </a:r>
            <a:r>
              <a:rPr lang="en-US" sz="3200" b="1" kern="0" dirty="0">
                <a:solidFill>
                  <a:sysClr val="windowText" lastClr="000000"/>
                </a:solidFill>
              </a:rPr>
              <a:t> Proses </a:t>
            </a:r>
            <a:r>
              <a:rPr lang="en-US" sz="3200" b="1" kern="0" dirty="0" err="1">
                <a:solidFill>
                  <a:sysClr val="windowText" lastClr="000000"/>
                </a:solidFill>
              </a:rPr>
              <a:t>Bisnis</a:t>
            </a:r>
            <a:endParaRPr lang="en-US" sz="3200" b="1" kern="0" baseline="300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649300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D" sz="3200" dirty="0" err="1"/>
              <a:t>Tugas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8840"/>
            <a:ext cx="8229600" cy="4137323"/>
          </a:xfrm>
        </p:spPr>
        <p:txBody>
          <a:bodyPr>
            <a:normAutofit/>
          </a:bodyPr>
          <a:lstStyle/>
          <a:p>
            <a:r>
              <a:rPr lang="en-ID" sz="2800" dirty="0" err="1"/>
              <a:t>Jelaskan</a:t>
            </a:r>
            <a:r>
              <a:rPr lang="en-ID" sz="2800" dirty="0"/>
              <a:t> </a:t>
            </a:r>
            <a:r>
              <a:rPr lang="en-ID" sz="2800" dirty="0" err="1"/>
              <a:t>bagaimana</a:t>
            </a:r>
            <a:r>
              <a:rPr lang="en-ID" sz="2800" dirty="0"/>
              <a:t> </a:t>
            </a:r>
            <a:r>
              <a:rPr lang="en-ID" sz="2800" dirty="0" err="1"/>
              <a:t>perusahaan-perusahaan</a:t>
            </a:r>
            <a:r>
              <a:rPr lang="en-ID" sz="2800" dirty="0"/>
              <a:t> </a:t>
            </a:r>
            <a:r>
              <a:rPr lang="en-ID" sz="2800" dirty="0" err="1"/>
              <a:t>berikut</a:t>
            </a:r>
            <a:r>
              <a:rPr lang="en-ID" sz="2800" dirty="0"/>
              <a:t> </a:t>
            </a:r>
            <a:r>
              <a:rPr lang="en-ID" sz="2800" dirty="0" err="1"/>
              <a:t>memanfaatkan</a:t>
            </a:r>
            <a:r>
              <a:rPr lang="en-ID" sz="2800" dirty="0"/>
              <a:t> </a:t>
            </a:r>
            <a:r>
              <a:rPr lang="en-ID" sz="2800" dirty="0" err="1"/>
              <a:t>penggunaan</a:t>
            </a:r>
            <a:r>
              <a:rPr lang="en-ID" sz="2800" dirty="0"/>
              <a:t> Big Data? Dan </a:t>
            </a:r>
            <a:r>
              <a:rPr lang="en-ID" sz="2800" dirty="0" err="1"/>
              <a:t>digunakan</a:t>
            </a:r>
            <a:r>
              <a:rPr lang="en-ID" sz="2800" dirty="0"/>
              <a:t> </a:t>
            </a:r>
            <a:r>
              <a:rPr lang="en-ID" sz="2800" dirty="0" err="1"/>
              <a:t>untuk</a:t>
            </a:r>
            <a:r>
              <a:rPr lang="en-ID" sz="2800" dirty="0"/>
              <a:t> </a:t>
            </a:r>
            <a:r>
              <a:rPr lang="en-ID" sz="2800" dirty="0" err="1"/>
              <a:t>apa</a:t>
            </a:r>
            <a:r>
              <a:rPr lang="en-ID" sz="2800" dirty="0"/>
              <a:t>?</a:t>
            </a:r>
          </a:p>
          <a:p>
            <a:pPr lvl="1"/>
            <a:r>
              <a:rPr lang="en-US" sz="2400" dirty="0"/>
              <a:t>Facebook</a:t>
            </a:r>
          </a:p>
          <a:p>
            <a:pPr lvl="1"/>
            <a:r>
              <a:rPr lang="en-US" sz="2400" dirty="0"/>
              <a:t>Netflix</a:t>
            </a:r>
          </a:p>
          <a:p>
            <a:pPr lvl="1"/>
            <a:r>
              <a:rPr lang="en-US" sz="2400" dirty="0"/>
              <a:t>United Parcel Service (UPS)</a:t>
            </a:r>
          </a:p>
          <a:p>
            <a:r>
              <a:rPr lang="en-US" sz="2800" dirty="0" err="1"/>
              <a:t>Menyelesaikan</a:t>
            </a:r>
            <a:r>
              <a:rPr lang="en-US" sz="2800" dirty="0"/>
              <a:t> course Big Data 101 pada cognitiveclass.ai (</a:t>
            </a:r>
            <a:r>
              <a:rPr lang="en-US" sz="2800" dirty="0" err="1"/>
              <a:t>Dibuktikan</a:t>
            </a:r>
            <a:r>
              <a:rPr lang="en-US" sz="2800" dirty="0"/>
              <a:t> </a:t>
            </a:r>
            <a:r>
              <a:rPr lang="en-US" sz="2800" dirty="0" err="1"/>
              <a:t>dengan</a:t>
            </a:r>
            <a:r>
              <a:rPr lang="en-US" sz="2800" dirty="0"/>
              <a:t> certificate)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424F5F-E2F7-44FB-AC07-38F60CA61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151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Referensi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u="sng" dirty="0">
                <a:solidFill>
                  <a:srgbClr val="FF0000"/>
                </a:solidFill>
              </a:rPr>
              <a:t>https://cognitiveclass.ai/courses/what-is-big-data/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98CD45-D099-4B02-AFA9-12C67F93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510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i="1" dirty="0"/>
              <a:t>Why do we learn Big Data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D" i="1" dirty="0"/>
              <a:t>Because everybody does</a:t>
            </a:r>
          </a:p>
          <a:p>
            <a:endParaRPr lang="en-US" i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478" y="2386285"/>
            <a:ext cx="4702642" cy="3207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151531" y="5692152"/>
            <a:ext cx="8909535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ID" sz="2800" i="1" dirty="0"/>
              <a:t>Why does</a:t>
            </a:r>
            <a:r>
              <a:rPr lang="en-ID" sz="2800" i="1" baseline="0" dirty="0"/>
              <a:t> everybody learn/interested in Big Data?</a:t>
            </a:r>
            <a:endParaRPr lang="en-US" sz="28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7CF4B4-9BE1-4C47-94C0-F6BC7A5C4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11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D3B4E-9D5A-4C2B-BE35-05B3BA877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i="1" dirty="0"/>
              <a:t>Why do we learn Big Data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3D695E-2118-44DE-841D-9087CA494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6</a:t>
            </a:fld>
            <a:endParaRPr lang="en-US"/>
          </a:p>
        </p:txBody>
      </p:sp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D2ABBF2C-E389-45CB-9CB7-FFE1BF4667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0305" y="1690689"/>
            <a:ext cx="4892040" cy="4892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8790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Apa</a:t>
            </a:r>
            <a:r>
              <a:rPr lang="en-ID" dirty="0"/>
              <a:t> </a:t>
            </a:r>
            <a:r>
              <a:rPr lang="en-ID" dirty="0" err="1"/>
              <a:t>itu</a:t>
            </a:r>
            <a:r>
              <a:rPr lang="en-ID" dirty="0"/>
              <a:t> Big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D" dirty="0"/>
              <a:t>Big data: </a:t>
            </a:r>
            <a:r>
              <a:rPr lang="en-ID" dirty="0" err="1"/>
              <a:t>banyak</a:t>
            </a:r>
            <a:r>
              <a:rPr lang="en-ID" dirty="0"/>
              <a:t> data</a:t>
            </a:r>
          </a:p>
          <a:p>
            <a:pPr lvl="1"/>
            <a:r>
              <a:rPr lang="en-ID" dirty="0" err="1"/>
              <a:t>Karena</a:t>
            </a:r>
            <a:r>
              <a:rPr lang="en-ID" dirty="0"/>
              <a:t> </a:t>
            </a:r>
            <a:r>
              <a:rPr lang="en-ID" dirty="0" err="1"/>
              <a:t>makin</a:t>
            </a:r>
            <a:r>
              <a:rPr lang="en-ID" dirty="0"/>
              <a:t> </a:t>
            </a:r>
            <a:r>
              <a:rPr lang="en-ID" dirty="0" err="1"/>
              <a:t>banyak</a:t>
            </a:r>
            <a:r>
              <a:rPr lang="en-ID" dirty="0"/>
              <a:t> ‘</a:t>
            </a:r>
            <a:r>
              <a:rPr lang="en-ID" dirty="0" err="1"/>
              <a:t>Jejak</a:t>
            </a:r>
            <a:r>
              <a:rPr lang="en-ID" dirty="0"/>
              <a:t> digital’ </a:t>
            </a:r>
            <a:r>
              <a:rPr lang="en-ID" dirty="0">
                <a:sym typeface="Wingdings" pitchFamily="2" charset="2"/>
              </a:rPr>
              <a:t> </a:t>
            </a:r>
            <a:r>
              <a:rPr lang="en-ID" dirty="0" err="1">
                <a:sym typeface="Wingdings" pitchFamily="2" charset="2"/>
              </a:rPr>
              <a:t>dianalisis</a:t>
            </a:r>
            <a:r>
              <a:rPr lang="en-ID" dirty="0">
                <a:sym typeface="Wingdings" pitchFamily="2" charset="2"/>
              </a:rPr>
              <a:t> agar </a:t>
            </a:r>
            <a:r>
              <a:rPr lang="en-ID" dirty="0" err="1">
                <a:sym typeface="Wingdings" pitchFamily="2" charset="2"/>
              </a:rPr>
              <a:t>tidak</a:t>
            </a:r>
            <a:r>
              <a:rPr lang="en-ID" dirty="0">
                <a:sym typeface="Wingdings" pitchFamily="2" charset="2"/>
              </a:rPr>
              <a:t> </a:t>
            </a:r>
            <a:r>
              <a:rPr lang="en-ID" dirty="0" err="1">
                <a:sym typeface="Wingdings" pitchFamily="2" charset="2"/>
              </a:rPr>
              <a:t>hanya</a:t>
            </a:r>
            <a:r>
              <a:rPr lang="en-ID" dirty="0">
                <a:sym typeface="Wingdings" pitchFamily="2" charset="2"/>
              </a:rPr>
              <a:t> </a:t>
            </a:r>
            <a:r>
              <a:rPr lang="en-ID" dirty="0" err="1">
                <a:sym typeface="Wingdings" pitchFamily="2" charset="2"/>
              </a:rPr>
              <a:t>menjadi</a:t>
            </a:r>
            <a:r>
              <a:rPr lang="en-ID" dirty="0">
                <a:sym typeface="Wingdings" pitchFamily="2" charset="2"/>
              </a:rPr>
              <a:t> ‘</a:t>
            </a:r>
            <a:r>
              <a:rPr lang="en-ID" dirty="0" err="1">
                <a:sym typeface="Wingdings" pitchFamily="2" charset="2"/>
              </a:rPr>
              <a:t>sampah</a:t>
            </a:r>
            <a:r>
              <a:rPr lang="en-ID" dirty="0">
                <a:sym typeface="Wingdings" pitchFamily="2" charset="2"/>
              </a:rPr>
              <a:t>’.</a:t>
            </a:r>
            <a:endParaRPr lang="en-ID" dirty="0"/>
          </a:p>
          <a:p>
            <a:r>
              <a:rPr lang="en-ID" dirty="0" err="1"/>
              <a:t>Contoh</a:t>
            </a:r>
            <a:r>
              <a:rPr lang="en-ID" dirty="0"/>
              <a:t> </a:t>
            </a:r>
            <a:r>
              <a:rPr lang="en-ID" dirty="0" err="1"/>
              <a:t>hasil</a:t>
            </a:r>
            <a:r>
              <a:rPr lang="en-ID" dirty="0"/>
              <a:t> </a:t>
            </a:r>
            <a:r>
              <a:rPr lang="en-ID" dirty="0" err="1"/>
              <a:t>analisis</a:t>
            </a:r>
            <a:r>
              <a:rPr lang="en-ID" dirty="0"/>
              <a:t>:</a:t>
            </a:r>
          </a:p>
          <a:p>
            <a:pPr lvl="1"/>
            <a:r>
              <a:rPr lang="en-ID" dirty="0" err="1"/>
              <a:t>Kebiasaan</a:t>
            </a:r>
            <a:r>
              <a:rPr lang="en-ID" dirty="0"/>
              <a:t> </a:t>
            </a:r>
            <a:r>
              <a:rPr lang="en-ID" dirty="0" err="1"/>
              <a:t>konsumen</a:t>
            </a:r>
            <a:endParaRPr lang="en-ID" dirty="0"/>
          </a:p>
          <a:p>
            <a:pPr lvl="1"/>
            <a:r>
              <a:rPr lang="en-ID" dirty="0" err="1"/>
              <a:t>Minat</a:t>
            </a:r>
            <a:r>
              <a:rPr lang="en-ID" dirty="0"/>
              <a:t> </a:t>
            </a:r>
            <a:r>
              <a:rPr lang="en-ID" dirty="0" err="1"/>
              <a:t>terhadap</a:t>
            </a:r>
            <a:r>
              <a:rPr lang="en-ID" dirty="0"/>
              <a:t> </a:t>
            </a:r>
            <a:r>
              <a:rPr lang="en-ID" dirty="0" err="1"/>
              <a:t>jenis</a:t>
            </a:r>
            <a:r>
              <a:rPr lang="en-ID" dirty="0"/>
              <a:t> </a:t>
            </a:r>
            <a:r>
              <a:rPr lang="en-ID" dirty="0" err="1"/>
              <a:t>buku</a:t>
            </a:r>
            <a:r>
              <a:rPr lang="en-ID" dirty="0"/>
              <a:t>, </a:t>
            </a:r>
            <a:r>
              <a:rPr lang="en-ID" dirty="0" err="1"/>
              <a:t>musik</a:t>
            </a:r>
            <a:r>
              <a:rPr lang="en-ID" dirty="0"/>
              <a:t>, film, </a:t>
            </a:r>
            <a:r>
              <a:rPr lang="en-ID" dirty="0" err="1"/>
              <a:t>dll</a:t>
            </a:r>
            <a:r>
              <a:rPr lang="en-ID" dirty="0"/>
              <a:t>.</a:t>
            </a:r>
          </a:p>
          <a:p>
            <a:pPr lvl="1"/>
            <a:r>
              <a:rPr lang="en-ID" dirty="0" err="1"/>
              <a:t>Pola</a:t>
            </a:r>
            <a:r>
              <a:rPr lang="en-ID" dirty="0"/>
              <a:t> </a:t>
            </a:r>
            <a:r>
              <a:rPr lang="en-ID" dirty="0" err="1"/>
              <a:t>iklim</a:t>
            </a:r>
            <a:r>
              <a:rPr lang="en-ID" dirty="0"/>
              <a:t>/</a:t>
            </a:r>
            <a:r>
              <a:rPr lang="en-ID" dirty="0" err="1"/>
              <a:t>cuaca</a:t>
            </a:r>
            <a:endParaRPr lang="en-ID" dirty="0"/>
          </a:p>
          <a:p>
            <a:pPr lvl="2"/>
            <a:r>
              <a:rPr lang="en-ID" dirty="0" err="1"/>
              <a:t>Semuanya</a:t>
            </a:r>
            <a:r>
              <a:rPr lang="en-ID" dirty="0"/>
              <a:t> </a:t>
            </a:r>
            <a:r>
              <a:rPr lang="en-ID" dirty="0" err="1"/>
              <a:t>disebut</a:t>
            </a:r>
            <a:r>
              <a:rPr lang="en-ID" dirty="0"/>
              <a:t> ‘insight’ </a:t>
            </a:r>
            <a:r>
              <a:rPr lang="en-ID" dirty="0">
                <a:sym typeface="Wingdings" pitchFamily="2" charset="2"/>
              </a:rPr>
              <a:t> </a:t>
            </a:r>
            <a:r>
              <a:rPr lang="en-ID" dirty="0" err="1">
                <a:sym typeface="Wingdings" pitchFamily="2" charset="2"/>
              </a:rPr>
              <a:t>informasi</a:t>
            </a:r>
            <a:r>
              <a:rPr lang="en-ID" dirty="0">
                <a:sym typeface="Wingdings" pitchFamily="2" charset="2"/>
              </a:rPr>
              <a:t> </a:t>
            </a:r>
            <a:r>
              <a:rPr lang="en-ID" dirty="0" err="1">
                <a:sym typeface="Wingdings" pitchFamily="2" charset="2"/>
              </a:rPr>
              <a:t>penting</a:t>
            </a:r>
            <a:r>
              <a:rPr lang="en-ID" dirty="0">
                <a:sym typeface="Wingdings" pitchFamily="2" charset="2"/>
              </a:rPr>
              <a:t> </a:t>
            </a:r>
            <a:r>
              <a:rPr lang="en-ID" dirty="0" err="1">
                <a:sym typeface="Wingdings" pitchFamily="2" charset="2"/>
              </a:rPr>
              <a:t>berarti</a:t>
            </a:r>
            <a:r>
              <a:rPr lang="en-ID" dirty="0">
                <a:sym typeface="Wingdings" pitchFamily="2" charset="2"/>
              </a:rPr>
              <a:t>.</a:t>
            </a:r>
            <a:endParaRPr lang="en-ID" dirty="0"/>
          </a:p>
          <a:p>
            <a:r>
              <a:rPr lang="en-ID" dirty="0" err="1"/>
              <a:t>Analisis</a:t>
            </a:r>
            <a:r>
              <a:rPr lang="en-ID" dirty="0"/>
              <a:t> </a:t>
            </a:r>
            <a:r>
              <a:rPr lang="en-ID" dirty="0" err="1"/>
              <a:t>harus</a:t>
            </a:r>
            <a:r>
              <a:rPr lang="en-ID" dirty="0"/>
              <a:t> </a:t>
            </a:r>
            <a:r>
              <a:rPr lang="en-ID" dirty="0" err="1"/>
              <a:t>selalu</a:t>
            </a:r>
            <a:r>
              <a:rPr lang="en-ID" dirty="0"/>
              <a:t>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tujuan</a:t>
            </a:r>
            <a:r>
              <a:rPr lang="en-ID" dirty="0"/>
              <a:t> yang </a:t>
            </a:r>
            <a:r>
              <a:rPr lang="en-ID" dirty="0" err="1"/>
              <a:t>jelas</a:t>
            </a:r>
            <a:r>
              <a:rPr lang="en-US" dirty="0"/>
              <a:t>.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72B25A-5E79-4254-821D-9E548644A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457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82B36-56F9-485D-AB9A-845B20E83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Apa</a:t>
            </a:r>
            <a:r>
              <a:rPr lang="en-ID" dirty="0"/>
              <a:t> </a:t>
            </a:r>
            <a:r>
              <a:rPr lang="en-ID" dirty="0" err="1"/>
              <a:t>itu</a:t>
            </a:r>
            <a:r>
              <a:rPr lang="en-ID" dirty="0"/>
              <a:t> Big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1EFDB-FF2A-4D76-83F8-A4CE33D04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851535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/>
              <a:t>“</a:t>
            </a:r>
            <a:r>
              <a:rPr lang="en-US" dirty="0" err="1"/>
              <a:t>Gagasan</a:t>
            </a:r>
            <a:r>
              <a:rPr lang="en-US" dirty="0"/>
              <a:t> </a:t>
            </a:r>
            <a:r>
              <a:rPr lang="en-US" dirty="0" err="1"/>
              <a:t>dasar</a:t>
            </a:r>
            <a:r>
              <a:rPr lang="en-US" dirty="0"/>
              <a:t> di </a:t>
            </a:r>
            <a:r>
              <a:rPr lang="en-US" dirty="0" err="1"/>
              <a:t>balik</a:t>
            </a:r>
            <a:r>
              <a:rPr lang="en-US" dirty="0"/>
              <a:t> </a:t>
            </a:r>
            <a:r>
              <a:rPr lang="en-US" dirty="0" err="1"/>
              <a:t>istilah</a:t>
            </a:r>
            <a:r>
              <a:rPr lang="en-US" dirty="0"/>
              <a:t> 'Big Data'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yang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lakukan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meninggalkan</a:t>
            </a:r>
            <a:r>
              <a:rPr lang="en-US" dirty="0"/>
              <a:t> </a:t>
            </a:r>
            <a:r>
              <a:rPr lang="en-US" dirty="0" err="1"/>
              <a:t>jejak</a:t>
            </a:r>
            <a:r>
              <a:rPr lang="en-US" dirty="0"/>
              <a:t> digital (</a:t>
            </a:r>
            <a:r>
              <a:rPr lang="en-US" dirty="0" err="1"/>
              <a:t>atau</a:t>
            </a:r>
            <a:r>
              <a:rPr lang="en-US" dirty="0"/>
              <a:t> data),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gunakan</a:t>
            </a:r>
            <a:r>
              <a:rPr lang="en-US" dirty="0"/>
              <a:t> dan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‘smart’. </a:t>
            </a:r>
            <a:r>
              <a:rPr lang="en-US" dirty="0" err="1"/>
              <a:t>Kekuatan</a:t>
            </a:r>
            <a:r>
              <a:rPr lang="en-US" dirty="0"/>
              <a:t> </a:t>
            </a:r>
            <a:r>
              <a:rPr lang="en-US" dirty="0" err="1"/>
              <a:t>pendorong</a:t>
            </a:r>
            <a:r>
              <a:rPr lang="en-US" dirty="0"/>
              <a:t> di dunia </a:t>
            </a:r>
            <a:r>
              <a:rPr lang="en-US" dirty="0" err="1"/>
              <a:t>baru</a:t>
            </a:r>
            <a:r>
              <a:rPr lang="en-US" dirty="0"/>
              <a:t> yang </a:t>
            </a:r>
            <a:r>
              <a:rPr lang="en-US" dirty="0" err="1"/>
              <a:t>berani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akses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volume data yang </a:t>
            </a:r>
            <a:r>
              <a:rPr lang="en-US" dirty="0" err="1"/>
              <a:t>terus</a:t>
            </a:r>
            <a:r>
              <a:rPr lang="en-US" dirty="0"/>
              <a:t> </a:t>
            </a:r>
            <a:r>
              <a:rPr lang="en-US" dirty="0" err="1"/>
              <a:t>meningkat</a:t>
            </a:r>
            <a:r>
              <a:rPr lang="en-US" dirty="0"/>
              <a:t> dan </a:t>
            </a:r>
            <a:r>
              <a:rPr lang="en-US" dirty="0" err="1"/>
              <a:t>kemampuan</a:t>
            </a:r>
            <a:r>
              <a:rPr lang="en-US" dirty="0"/>
              <a:t> </a:t>
            </a:r>
            <a:r>
              <a:rPr lang="en-US" dirty="0" err="1"/>
              <a:t>teknologi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menambang</a:t>
            </a:r>
            <a:r>
              <a:rPr lang="en-US" dirty="0"/>
              <a:t> data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keperluan</a:t>
            </a:r>
            <a:r>
              <a:rPr lang="en-US" dirty="0"/>
              <a:t> </a:t>
            </a:r>
            <a:r>
              <a:rPr lang="en-US" dirty="0" err="1"/>
              <a:t>komersial</a:t>
            </a:r>
            <a:r>
              <a:rPr lang="en-US" dirty="0"/>
              <a:t>. "</a:t>
            </a:r>
          </a:p>
          <a:p>
            <a:pPr marL="0" indent="0" algn="r">
              <a:buNone/>
            </a:pPr>
            <a:r>
              <a:rPr lang="en-US" dirty="0"/>
              <a:t>– Bernard Marr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DF904E-32A8-46A3-A641-1A1FC48D2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564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88D72-F55D-4B87-AA97-D30790DE3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Apa</a:t>
            </a:r>
            <a:r>
              <a:rPr lang="en-ID" dirty="0"/>
              <a:t> </a:t>
            </a:r>
            <a:r>
              <a:rPr lang="en-ID" dirty="0" err="1"/>
              <a:t>itu</a:t>
            </a:r>
            <a:r>
              <a:rPr lang="en-ID" dirty="0"/>
              <a:t> Big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C842C-A494-4A3C-8C27-7F88C1C66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dirty="0"/>
              <a:t>“Big Data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aset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bervolume</a:t>
            </a:r>
            <a:r>
              <a:rPr lang="en-US" dirty="0"/>
              <a:t> </a:t>
            </a:r>
            <a:r>
              <a:rPr lang="en-US" dirty="0" err="1"/>
              <a:t>tinggi</a:t>
            </a:r>
            <a:r>
              <a:rPr lang="en-US" dirty="0"/>
              <a:t> (high volume), </a:t>
            </a:r>
            <a:r>
              <a:rPr lang="en-US" dirty="0" err="1"/>
              <a:t>berkecepatan</a:t>
            </a:r>
            <a:r>
              <a:rPr lang="en-US" dirty="0"/>
              <a:t> </a:t>
            </a:r>
            <a:r>
              <a:rPr lang="en-US" dirty="0" err="1"/>
              <a:t>tinggi</a:t>
            </a:r>
            <a:r>
              <a:rPr lang="en-US" dirty="0"/>
              <a:t> (high velocity), dan /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beraneka</a:t>
            </a:r>
            <a:r>
              <a:rPr lang="en-US" dirty="0"/>
              <a:t> </a:t>
            </a:r>
            <a:r>
              <a:rPr lang="en-US" dirty="0" err="1"/>
              <a:t>ragam</a:t>
            </a:r>
            <a:r>
              <a:rPr lang="en-US" dirty="0"/>
              <a:t> (high variety) yang </a:t>
            </a:r>
            <a:r>
              <a:rPr lang="en-US" dirty="0" err="1"/>
              <a:t>membutuhkan</a:t>
            </a:r>
            <a:r>
              <a:rPr lang="en-US" dirty="0"/>
              <a:t> </a:t>
            </a:r>
            <a:r>
              <a:rPr lang="en-US" dirty="0" err="1"/>
              <a:t>bentuk</a:t>
            </a:r>
            <a:r>
              <a:rPr lang="en-US" dirty="0"/>
              <a:t> </a:t>
            </a:r>
            <a:r>
              <a:rPr lang="en-US" dirty="0" err="1"/>
              <a:t>pemrosesan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inovatif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biaya</a:t>
            </a:r>
            <a:r>
              <a:rPr lang="en-US" dirty="0"/>
              <a:t> </a:t>
            </a:r>
            <a:r>
              <a:rPr lang="en-US" dirty="0" err="1"/>
              <a:t>hemat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peningkatan</a:t>
            </a:r>
            <a:r>
              <a:rPr lang="en-US" dirty="0"/>
              <a:t> </a:t>
            </a:r>
            <a:r>
              <a:rPr lang="en-US" dirty="0" err="1"/>
              <a:t>wawasan</a:t>
            </a:r>
            <a:r>
              <a:rPr lang="en-US" dirty="0"/>
              <a:t>, </a:t>
            </a:r>
            <a:r>
              <a:rPr lang="en-US" dirty="0" err="1"/>
              <a:t>pengambilan</a:t>
            </a:r>
            <a:r>
              <a:rPr lang="en-US" dirty="0"/>
              <a:t> </a:t>
            </a:r>
            <a:r>
              <a:rPr lang="en-US" dirty="0" err="1"/>
              <a:t>keputusan</a:t>
            </a:r>
            <a:r>
              <a:rPr lang="en-US" dirty="0"/>
              <a:t>, dan </a:t>
            </a:r>
            <a:r>
              <a:rPr lang="en-US" dirty="0" err="1"/>
              <a:t>otomatisasi</a:t>
            </a:r>
            <a:r>
              <a:rPr lang="en-US" dirty="0"/>
              <a:t> proses</a:t>
            </a:r>
          </a:p>
          <a:p>
            <a:pPr marL="0" indent="0" algn="r">
              <a:buNone/>
            </a:pPr>
            <a:r>
              <a:rPr lang="en-US" dirty="0"/>
              <a:t>– Gartner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6C5271-FC97-42E4-AE82-A640E135E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2BCBC-50EF-4175-83E0-F618B60D431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170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249</TotalTime>
  <Words>1907</Words>
  <Application>Microsoft Office PowerPoint</Application>
  <PresentationFormat>On-screen Show (4:3)</PresentationFormat>
  <Paragraphs>281</Paragraphs>
  <Slides>48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Arial</vt:lpstr>
      <vt:lpstr>Calibri</vt:lpstr>
      <vt:lpstr>Calibri Light</vt:lpstr>
      <vt:lpstr>HP Simplified</vt:lpstr>
      <vt:lpstr>Office Theme</vt:lpstr>
      <vt:lpstr>PowerPoint Presentation</vt:lpstr>
      <vt:lpstr>Lecture’s Objective</vt:lpstr>
      <vt:lpstr>Outline</vt:lpstr>
      <vt:lpstr>Evaluasi Persiapan Peserta</vt:lpstr>
      <vt:lpstr>Why do we learn Big Data</vt:lpstr>
      <vt:lpstr>Why do we learn Big Data</vt:lpstr>
      <vt:lpstr>Apa itu Big Data</vt:lpstr>
      <vt:lpstr>Apa itu Big Data</vt:lpstr>
      <vt:lpstr>Apa itu Big Data</vt:lpstr>
      <vt:lpstr>Apa itu Big Data</vt:lpstr>
      <vt:lpstr>Apa itu Big Data</vt:lpstr>
      <vt:lpstr>4 V’s of Big Data</vt:lpstr>
      <vt:lpstr> 5 V’s of Big Data</vt:lpstr>
      <vt:lpstr>Velocity</vt:lpstr>
      <vt:lpstr>Volume</vt:lpstr>
      <vt:lpstr>Variety</vt:lpstr>
      <vt:lpstr>Veracity</vt:lpstr>
      <vt:lpstr>Value</vt:lpstr>
      <vt:lpstr>Pengaruh Big Data</vt:lpstr>
      <vt:lpstr>Pengaruh Big Data</vt:lpstr>
      <vt:lpstr>Pengaruh Big Data</vt:lpstr>
      <vt:lpstr>Pengaruh Big Data</vt:lpstr>
      <vt:lpstr>Pengaruh Big Data</vt:lpstr>
      <vt:lpstr>Source of Big Data</vt:lpstr>
      <vt:lpstr>Big Data Platform</vt:lpstr>
      <vt:lpstr>Big Data Platform</vt:lpstr>
      <vt:lpstr>Big Data Platform</vt:lpstr>
      <vt:lpstr>Big Data and Data Science </vt:lpstr>
      <vt:lpstr>Data Science Process</vt:lpstr>
      <vt:lpstr>Data Science Process</vt:lpstr>
      <vt:lpstr>Data Science Skills</vt:lpstr>
      <vt:lpstr>Data Science Process</vt:lpstr>
      <vt:lpstr>Data Science Process (cont’d)</vt:lpstr>
      <vt:lpstr>Data Science Process (cont’d)</vt:lpstr>
      <vt:lpstr>Use cases of big data</vt:lpstr>
      <vt:lpstr>Use cases of big data</vt:lpstr>
      <vt:lpstr>Use cases of big data (cont’d)</vt:lpstr>
      <vt:lpstr>Use cases of big data (cont’d)</vt:lpstr>
      <vt:lpstr>Use cases of big data (cont’d)</vt:lpstr>
      <vt:lpstr>Use cases of big data (cont’d)</vt:lpstr>
      <vt:lpstr>Use cases of big data (cont’d)</vt:lpstr>
      <vt:lpstr>Use cases of big data (cont’d)</vt:lpstr>
      <vt:lpstr>Use cases of big data (cont’d)</vt:lpstr>
      <vt:lpstr>Use cases of big data</vt:lpstr>
      <vt:lpstr>Use cases of big data (cont’d)</vt:lpstr>
      <vt:lpstr>Use cases of big data (cont’d)</vt:lpstr>
      <vt:lpstr>Tugas</vt:lpstr>
      <vt:lpstr>Referensi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Jamal Hardy</dc:creator>
  <cp:lastModifiedBy>Rosihan Ariyuana</cp:lastModifiedBy>
  <cp:revision>34</cp:revision>
  <dcterms:created xsi:type="dcterms:W3CDTF">2019-04-10T03:52:40Z</dcterms:created>
  <dcterms:modified xsi:type="dcterms:W3CDTF">2019-07-16T11:57:36Z</dcterms:modified>
</cp:coreProperties>
</file>

<file path=docProps/thumbnail.jpeg>
</file>